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304" r:id="rId5"/>
    <p:sldId id="305" r:id="rId6"/>
    <p:sldId id="309" r:id="rId7"/>
    <p:sldId id="311" r:id="rId8"/>
    <p:sldId id="310" r:id="rId9"/>
    <p:sldId id="313" r:id="rId10"/>
    <p:sldId id="312" r:id="rId11"/>
    <p:sldId id="308" r:id="rId12"/>
    <p:sldId id="314" r:id="rId13"/>
    <p:sldId id="318" r:id="rId14"/>
    <p:sldId id="315" r:id="rId15"/>
    <p:sldId id="317" r:id="rId16"/>
    <p:sldId id="316" r:id="rId17"/>
    <p:sldId id="319" r:id="rId1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19">
          <p15:clr>
            <a:srgbClr val="A4A3A4"/>
          </p15:clr>
        </p15:guide>
        <p15:guide id="4" pos="3832">
          <p15:clr>
            <a:srgbClr val="A4A3A4"/>
          </p15:clr>
        </p15:guide>
        <p15:guide id="5" pos="2888">
          <p15:clr>
            <a:srgbClr val="A4A3A4"/>
          </p15:clr>
        </p15:guide>
        <p15:guide id="6" pos="1928">
          <p15:clr>
            <a:srgbClr val="A4A3A4"/>
          </p15:clr>
        </p15:guide>
        <p15:guide id="7" pos="968">
          <p15:clr>
            <a:srgbClr val="A4A3A4"/>
          </p15:clr>
        </p15:guide>
        <p15:guide id="8" pos="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CP2P_Guest" initials="G" lastIdx="0" clrIdx="0">
    <p:extLst>
      <p:ext uri="{19B8F6BF-5375-455C-9EA6-DF929625EA0E}">
        <p15:presenceInfo xmlns:p15="http://schemas.microsoft.com/office/powerpoint/2012/main" userId="GSCP2P_Gu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58"/>
    <a:srgbClr val="EC008C"/>
    <a:srgbClr val="C7C7C7"/>
    <a:srgbClr val="78057B"/>
    <a:srgbClr val="CC006A"/>
    <a:srgbClr val="008F39"/>
    <a:srgbClr val="671868"/>
    <a:srgbClr val="DA5120"/>
    <a:srgbClr val="E78E2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54572" autoAdjust="0"/>
  </p:normalViewPr>
  <p:slideViewPr>
    <p:cSldViewPr snapToGrid="0" snapToObjects="1">
      <p:cViewPr varScale="1">
        <p:scale>
          <a:sx n="50" d="100"/>
          <a:sy n="50" d="100"/>
        </p:scale>
        <p:origin x="2574" y="276"/>
      </p:cViewPr>
      <p:guideLst>
        <p:guide orient="horz" pos="1445"/>
        <p:guide orient="horz" pos="2160"/>
        <p:guide pos="219"/>
        <p:guide pos="3832"/>
        <p:guide pos="2888"/>
        <p:guide pos="1928"/>
        <p:guide pos="968"/>
        <p:guide pos="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foil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76B1-662A-204F-B9AB-A2E42BB916BE}" type="datetime1">
              <a:rPr lang="en-US" smtClean="0">
                <a:latin typeface="Trefoil Sans"/>
              </a:rPr>
              <a:t>5/19/2020</a:t>
            </a:fld>
            <a:endParaRPr lang="en-US" dirty="0">
              <a:latin typeface="Trefoi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foil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B099-EB04-204B-8763-57B7CE029C3B}" type="slidenum">
              <a:rPr lang="en-US" smtClean="0">
                <a:latin typeface="Trefoil Sans"/>
              </a:rPr>
              <a:t>‹#›</a:t>
            </a:fld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691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foil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foil Sans"/>
              </a:defRPr>
            </a:lvl1pPr>
          </a:lstStyle>
          <a:p>
            <a:fld id="{9EE0B913-A8EF-1946-A364-552CC7D93A3E}" type="datetime1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696913"/>
            <a:ext cx="4111625" cy="3084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6080"/>
            <a:ext cx="5486400" cy="4163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foil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foil Sans"/>
              </a:defRPr>
            </a:lvl1pPr>
          </a:lstStyle>
          <a:p>
            <a:fld id="{9B5DB782-5051-4D47-884F-4E04156855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SUSA_servicemark_PMS355_BLK4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24" y="8829967"/>
            <a:ext cx="860576" cy="3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5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b="0" i="0" kern="1200">
        <a:solidFill>
          <a:schemeClr val="tx1"/>
        </a:solidFill>
        <a:latin typeface="Trefoil Sans"/>
        <a:ea typeface="+mn-ea"/>
        <a:cs typeface="+mn-cs"/>
      </a:defRPr>
    </a:lvl1pPr>
    <a:lvl2pPr marL="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foil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1200" dirty="0" smtClean="0"/>
              <a:t>Facilitator: Welcome girls into</a:t>
            </a:r>
            <a:r>
              <a:rPr lang="en-US" sz="1200" baseline="0" dirty="0" smtClean="0"/>
              <a:t> the meeting. </a:t>
            </a:r>
          </a:p>
          <a:p>
            <a:r>
              <a:rPr lang="en-US" sz="1200" baseline="0" dirty="0" smtClean="0"/>
              <a:t>Co-Facilitator: Manage attendance &amp; Chat Box</a:t>
            </a:r>
          </a:p>
          <a:p>
            <a:r>
              <a:rPr lang="en-US" sz="1200" baseline="0" dirty="0" smtClean="0"/>
              <a:t>Facilitator: Remind them of the materials they will need for the class.</a:t>
            </a:r>
          </a:p>
          <a:p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foil Sans"/>
              <a:ea typeface="+mn-ea"/>
              <a:cs typeface="+mn-cs"/>
            </a:endParaRPr>
          </a:p>
          <a:p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/>
                <a:ea typeface="+mn-ea"/>
                <a:cs typeface="+mn-cs"/>
              </a:rPr>
              <a:t>Keep it Girl-led: </a:t>
            </a:r>
            <a:r>
              <a:rPr lang="en-US" sz="1200" baseline="0" dirty="0" smtClean="0"/>
              <a:t>Prompt girls to share their first name and where they live in chat box. </a:t>
            </a:r>
            <a:r>
              <a:rPr lang="en-US" sz="1200" i="1" baseline="0" dirty="0" smtClean="0"/>
              <a:t>(This will help with attendance.)</a:t>
            </a:r>
          </a:p>
          <a:p>
            <a:endParaRPr lang="en-US" sz="1200" i="1" baseline="0" dirty="0" smtClean="0"/>
          </a:p>
          <a:p>
            <a:r>
              <a:rPr lang="en-US" sz="1200" i="1" baseline="0" dirty="0" smtClean="0"/>
              <a:t>Note:</a:t>
            </a:r>
            <a:r>
              <a:rPr lang="en-US" sz="1200" i="1" dirty="0" smtClean="0"/>
              <a:t> Facilitator and Co-facilitator can interact and facilitate together to help the girl’s comfort level and manage the flow of the class.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800" dirty="0" smtClean="0"/>
              <a:t>Note: Customize this list for your council/service unit/troop.</a:t>
            </a:r>
          </a:p>
          <a:p>
            <a:endParaRPr lang="en-US" sz="800" dirty="0" smtClean="0"/>
          </a:p>
          <a:p>
            <a:r>
              <a:rPr lang="en-US" sz="800" dirty="0" smtClean="0"/>
              <a:t>Facilitator: </a:t>
            </a:r>
          </a:p>
          <a:p>
            <a:r>
              <a:rPr lang="en-US" sz="800" dirty="0" smtClean="0"/>
              <a:t>1. “Girl Scout Week is celebrated each March, starting with Girl Scout Sunday and ending with Girl Scout Sabbath on Saturday. This week gives you</a:t>
            </a:r>
            <a:r>
              <a:rPr lang="en-US" sz="800" baseline="0" dirty="0" smtClean="0"/>
              <a:t> {</a:t>
            </a:r>
            <a:r>
              <a:rPr lang="en-US" sz="800" dirty="0" smtClean="0"/>
              <a:t>girls</a:t>
            </a:r>
            <a:r>
              <a:rPr lang="en-US" sz="800" baseline="0" dirty="0" smtClean="0"/>
              <a:t>}</a:t>
            </a:r>
            <a:r>
              <a:rPr lang="en-US" sz="800" dirty="0" smtClean="0"/>
              <a:t> an opportunity to attend your {their} place of worship and be recognized as a Girl Scout. “</a:t>
            </a:r>
          </a:p>
          <a:p>
            <a:r>
              <a:rPr lang="en-US" sz="800" dirty="0" smtClean="0"/>
              <a:t>2. Explain Girl Scout Sunday practices</a:t>
            </a:r>
            <a:r>
              <a:rPr lang="en-US" sz="800" baseline="0" dirty="0" smtClean="0"/>
              <a:t> in your council/service unit/troop.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800" dirty="0" smtClean="0"/>
              <a:t>Note: Customize this list for your council/service unit/troop. (You</a:t>
            </a:r>
            <a:r>
              <a:rPr lang="en-US" sz="800" baseline="0" dirty="0" smtClean="0"/>
              <a:t> may want to delete this slide.)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Facilitator: 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This is one of GSCP2P’s Signature Events. It will be hosted at least every other year.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Review list on slide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800" dirty="0" smtClean="0"/>
              <a:t>Note: Customize this for</a:t>
            </a:r>
            <a:r>
              <a:rPr lang="en-US" sz="800" baseline="0" dirty="0" smtClean="0"/>
              <a:t> current year happenings</a:t>
            </a:r>
            <a:r>
              <a:rPr lang="en-US" sz="800" dirty="0" smtClean="0"/>
              <a:t>. (You may want to delete this slide.)</a:t>
            </a:r>
          </a:p>
          <a:p>
            <a:endParaRPr lang="en-US" sz="800" dirty="0" smtClean="0"/>
          </a:p>
          <a:p>
            <a:r>
              <a:rPr lang="en-US" sz="800" dirty="0" smtClean="0"/>
              <a:t>Facilitator: 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This event is part of a GSUSA “Awesome Girls” virtual event series. 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Review details on slide.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 (Optional)</a:t>
            </a:r>
          </a:p>
          <a:p>
            <a:r>
              <a:rPr lang="en-US" sz="800" dirty="0" smtClean="0"/>
              <a:t>Facilitator: 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General talking points on slide - geared towards chaperones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Older girls may want to review pin/award placement on their uniform.</a:t>
            </a:r>
            <a:r>
              <a:rPr lang="en-US" sz="800" baseline="0" dirty="0" smtClean="0"/>
              <a:t> </a:t>
            </a:r>
          </a:p>
          <a:p>
            <a:pPr marL="0" indent="0">
              <a:buNone/>
            </a:pPr>
            <a:endParaRPr lang="en-US" sz="800" baseline="0" dirty="0" smtClean="0"/>
          </a:p>
          <a:p>
            <a:pPr marL="0" indent="0">
              <a:buNone/>
            </a:pPr>
            <a:r>
              <a:rPr lang="en-US" sz="800" baseline="0" dirty="0" smtClean="0"/>
              <a:t>Optional group questions: “Are there ways you or your troop incorporates faith in Girl Scouts?” “What ideas do you have for doing this?”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800" dirty="0" smtClean="0"/>
              <a:t>Facilitator/Co-facilitator:</a:t>
            </a:r>
          </a:p>
          <a:p>
            <a:r>
              <a:rPr lang="en-US" sz="800" dirty="0" smtClean="0"/>
              <a:t>1. Invite participants to stand (if able) and cross their arms (as if they were in a Friendship Circle). Encourage girls to look at the screen and position hands to look like they are touching the hands of the person(s) next to them on screen.</a:t>
            </a:r>
          </a:p>
          <a:p>
            <a:r>
              <a:rPr lang="en-US" sz="800" dirty="0" smtClean="0"/>
              <a:t>Optional:</a:t>
            </a:r>
          </a:p>
          <a:p>
            <a:r>
              <a:rPr lang="en-US" sz="800" dirty="0" smtClean="0"/>
              <a:t>	* One of the facilitators may want to take a screenshot of the group for keepsake or to add to “</a:t>
            </a:r>
            <a:r>
              <a:rPr lang="en-US" sz="800" dirty="0" err="1" smtClean="0"/>
              <a:t>Kudoboard</a:t>
            </a:r>
            <a:r>
              <a:rPr lang="en-US" sz="800" dirty="0" smtClean="0"/>
              <a:t>”. This could also be</a:t>
            </a:r>
            <a:r>
              <a:rPr lang="en-US" sz="800" baseline="0" dirty="0" smtClean="0"/>
              <a:t> </a:t>
            </a:r>
            <a:r>
              <a:rPr lang="en-US" sz="800" dirty="0" smtClean="0"/>
              <a:t>done by a trusted adult and 	emailed to facilitator.</a:t>
            </a:r>
          </a:p>
          <a:p>
            <a:r>
              <a:rPr lang="en-US" sz="800" dirty="0"/>
              <a:t>	</a:t>
            </a:r>
            <a:r>
              <a:rPr lang="en-US" sz="800" dirty="0" smtClean="0"/>
              <a:t>* If girls don’t want their face in the photo, they can cover their face with computer screen or arms, but still</a:t>
            </a:r>
            <a:r>
              <a:rPr lang="en-US" sz="800" baseline="0" dirty="0" smtClean="0"/>
              <a:t> </a:t>
            </a:r>
            <a:r>
              <a:rPr lang="en-US" sz="800" dirty="0" smtClean="0"/>
              <a:t>participate in group photo.</a:t>
            </a:r>
          </a:p>
          <a:p>
            <a:r>
              <a:rPr lang="en-US" sz="800" dirty="0" smtClean="0"/>
              <a:t>2. Sing</a:t>
            </a:r>
            <a:r>
              <a:rPr lang="en-US" sz="800" baseline="0" dirty="0" smtClean="0"/>
              <a:t> closing song of choice</a:t>
            </a:r>
            <a:endParaRPr lang="en-US" sz="800" dirty="0" smtClean="0"/>
          </a:p>
          <a:p>
            <a:r>
              <a:rPr lang="en-US" sz="800" dirty="0" smtClean="0"/>
              <a:t>3. Offer continued support with contact info.</a:t>
            </a:r>
          </a:p>
          <a:p>
            <a:r>
              <a:rPr lang="en-US" sz="800" dirty="0" smtClean="0"/>
              <a:t>4. Quick reminder of “</a:t>
            </a:r>
            <a:r>
              <a:rPr lang="en-US" sz="800" dirty="0" err="1" smtClean="0"/>
              <a:t>Kudoboard</a:t>
            </a:r>
            <a:r>
              <a:rPr lang="en-US" sz="800" dirty="0" smtClean="0"/>
              <a:t>” and follow-up email with more resources that you </a:t>
            </a:r>
            <a:r>
              <a:rPr lang="en-US" sz="800" smtClean="0"/>
              <a:t>may</a:t>
            </a:r>
            <a:r>
              <a:rPr lang="en-US" sz="800" baseline="0" smtClean="0"/>
              <a:t> be</a:t>
            </a:r>
            <a:r>
              <a:rPr lang="en-US" sz="800" smtClean="0"/>
              <a:t> </a:t>
            </a:r>
            <a:r>
              <a:rPr lang="en-US" sz="800" dirty="0" smtClean="0"/>
              <a:t>offering.</a:t>
            </a:r>
          </a:p>
          <a:p>
            <a:r>
              <a:rPr lang="en-US" sz="800" dirty="0" smtClean="0"/>
              <a:t>5. Close Meeting</a:t>
            </a:r>
          </a:p>
          <a:p>
            <a:r>
              <a:rPr lang="en-US" sz="800" i="1" baseline="0" dirty="0" smtClean="0"/>
              <a:t>Keep it Girl-led: Offer participants choice of closing song(s). Ask for volunteers to lead closing song(s).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8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DO NOT SHARE SCREEN</a:t>
            </a:r>
          </a:p>
          <a:p>
            <a:r>
              <a:rPr lang="en-US" sz="1200" dirty="0" smtClean="0"/>
              <a:t>Facilitator: </a:t>
            </a:r>
          </a:p>
          <a:p>
            <a:pPr marL="457200" lvl="1"/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  <a:ea typeface="+mn-ea"/>
                <a:cs typeface="+mn-cs"/>
              </a:rPr>
              <a:t>Name</a:t>
            </a:r>
          </a:p>
          <a:p>
            <a:pPr marL="457200" lvl="1"/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  <a:ea typeface="+mn-ea"/>
                <a:cs typeface="+mn-cs"/>
              </a:rPr>
              <a:t>Council Name and Title</a:t>
            </a:r>
          </a:p>
          <a:p>
            <a:pPr marL="457200" lvl="1"/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  <a:ea typeface="+mn-ea"/>
                <a:cs typeface="+mn-cs"/>
              </a:rPr>
              <a:t>State where you reside</a:t>
            </a:r>
          </a:p>
          <a:p>
            <a:pPr marL="457200" lvl="1"/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  <a:ea typeface="+mn-ea"/>
                <a:cs typeface="+mn-cs"/>
              </a:rPr>
              <a:t>“Role” in session</a:t>
            </a:r>
          </a:p>
          <a:p>
            <a:r>
              <a:rPr lang="en-US" sz="1200" dirty="0" smtClean="0"/>
              <a:t>Co-facilitator</a:t>
            </a:r>
            <a:r>
              <a:rPr lang="en-US" sz="1200" dirty="0"/>
              <a:t>: </a:t>
            </a:r>
          </a:p>
          <a:p>
            <a:pPr marL="457200" lvl="1"/>
            <a:r>
              <a:rPr lang="en-US" sz="800" dirty="0">
                <a:solidFill>
                  <a:prstClr val="black"/>
                </a:solidFill>
                <a:latin typeface="Trefoil Sans" panose="00000500000000000000" pitchFamily="50" charset="0"/>
              </a:rPr>
              <a:t>Name</a:t>
            </a:r>
          </a:p>
          <a:p>
            <a:pPr marL="457200" lvl="1"/>
            <a:r>
              <a:rPr lang="en-US" sz="800" dirty="0" smtClean="0">
                <a:solidFill>
                  <a:prstClr val="black"/>
                </a:solidFill>
                <a:latin typeface="Trefoil Sans" panose="00000500000000000000" pitchFamily="50" charset="0"/>
              </a:rPr>
              <a:t>Council </a:t>
            </a:r>
            <a:r>
              <a:rPr lang="en-US" sz="800" dirty="0">
                <a:solidFill>
                  <a:prstClr val="black"/>
                </a:solidFill>
                <a:latin typeface="Trefoil Sans" panose="00000500000000000000" pitchFamily="50" charset="0"/>
              </a:rPr>
              <a:t>Name </a:t>
            </a:r>
            <a:r>
              <a:rPr lang="en-US" sz="800" dirty="0" smtClean="0">
                <a:solidFill>
                  <a:prstClr val="black"/>
                </a:solidFill>
                <a:latin typeface="Trefoil Sans" panose="00000500000000000000" pitchFamily="50" charset="0"/>
              </a:rPr>
              <a:t>and</a:t>
            </a:r>
            <a:r>
              <a:rPr lang="en-US" sz="800" baseline="0" dirty="0" smtClean="0">
                <a:solidFill>
                  <a:prstClr val="black"/>
                </a:solidFill>
                <a:latin typeface="Trefoil Sans" panose="00000500000000000000" pitchFamily="50" charset="0"/>
              </a:rPr>
              <a:t> Title</a:t>
            </a:r>
            <a:endParaRPr lang="en-US" sz="800" dirty="0">
              <a:solidFill>
                <a:prstClr val="black"/>
              </a:solidFill>
              <a:latin typeface="Trefoil Sans" panose="00000500000000000000" pitchFamily="50" charset="0"/>
            </a:endParaRPr>
          </a:p>
          <a:p>
            <a:pPr marL="457200" lvl="1"/>
            <a:r>
              <a:rPr lang="en-US" sz="800" dirty="0">
                <a:solidFill>
                  <a:prstClr val="black"/>
                </a:solidFill>
                <a:latin typeface="Trefoil Sans" panose="00000500000000000000" pitchFamily="50" charset="0"/>
              </a:rPr>
              <a:t>State where you reside</a:t>
            </a:r>
          </a:p>
          <a:p>
            <a:pPr marL="457200" lvl="1"/>
            <a:r>
              <a:rPr lang="en-US" sz="800" dirty="0">
                <a:solidFill>
                  <a:prstClr val="black"/>
                </a:solidFill>
                <a:latin typeface="Trefoil Sans" panose="00000500000000000000" pitchFamily="50" charset="0"/>
              </a:rPr>
              <a:t>“Role” in session</a:t>
            </a:r>
          </a:p>
          <a:p>
            <a:pPr marL="457200" lvl="1"/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foil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</a:t>
            </a:r>
            <a:r>
              <a:rPr lang="en-US" sz="800" i="1" baseline="0" dirty="0" smtClean="0"/>
              <a:t> SCREEN</a:t>
            </a:r>
          </a:p>
          <a:p>
            <a:r>
              <a:rPr lang="en-US" sz="1200" baseline="0" dirty="0" smtClean="0"/>
              <a:t>Facilitator: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Ask participants what “housekeeping” means?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Relate that term and their answers to keeping the meeting organized.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Discuss 5 points of virtual etiquette with girls.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1" baseline="0" dirty="0" smtClean="0"/>
              <a:t>Keep it Girl-led: </a:t>
            </a:r>
            <a:r>
              <a:rPr lang="en-US" sz="1200" i="0" baseline="0" dirty="0" smtClean="0"/>
              <a:t>If you are using a virtual platform that has “reactions” (clapping hands/thumbs up, etc.) have the girls practice reactions and encourage them to use these to interact and support the other girls when they are presenting.</a:t>
            </a: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 SCREEN</a:t>
            </a:r>
          </a:p>
          <a:p>
            <a:r>
              <a:rPr lang="en-US" sz="1200" dirty="0" smtClean="0"/>
              <a:t>Facilitator: </a:t>
            </a:r>
          </a:p>
          <a:p>
            <a:r>
              <a:rPr lang="en-US" sz="1200" dirty="0" smtClean="0"/>
              <a:t>1. Invite participants to make the Girl Scout sign and stand if they choose.</a:t>
            </a:r>
            <a:r>
              <a:rPr lang="en-US" sz="1200" dirty="0"/>
              <a:t>	</a:t>
            </a:r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/>
              <a:t>Keep it Girl-led: </a:t>
            </a:r>
            <a:r>
              <a:rPr lang="en-US" sz="1200" dirty="0" smtClean="0"/>
              <a:t>Ask volunteer to lead group in Girl Scout Promise and Law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baseline="0" dirty="0" smtClean="0"/>
              <a:t>SHARE SCREEN/DON’T SHARE SCREEN </a:t>
            </a:r>
            <a:r>
              <a:rPr lang="en-US" sz="800" baseline="0" dirty="0" smtClean="0"/>
              <a:t>(Either way you choose. Older girls may appreciate seeing the print.)</a:t>
            </a:r>
          </a:p>
          <a:p>
            <a:r>
              <a:rPr lang="en-US" sz="800" baseline="0" dirty="0" smtClean="0"/>
              <a:t>*Note: Large group: You may need to split into breakout rooms for time purposes. </a:t>
            </a:r>
            <a:r>
              <a:rPr lang="en-US" sz="800" dirty="0" smtClean="0"/>
              <a:t>At least one adult in the rooms. Two would be preferable.</a:t>
            </a:r>
            <a:endParaRPr lang="en-US" sz="800" baseline="0" dirty="0" smtClean="0"/>
          </a:p>
          <a:p>
            <a:endParaRPr lang="en-US" sz="800" baseline="0" dirty="0" smtClean="0"/>
          </a:p>
          <a:p>
            <a:r>
              <a:rPr lang="en-US" sz="800" baseline="0" dirty="0" smtClean="0"/>
              <a:t>Each person will have the opportunity to share all of their pre-work at the same time. </a:t>
            </a:r>
          </a:p>
          <a:p>
            <a:r>
              <a:rPr lang="en-US" sz="800" baseline="0" dirty="0" smtClean="0"/>
              <a:t>	1. Direct participants to the 2</a:t>
            </a:r>
            <a:r>
              <a:rPr lang="en-US" sz="800" baseline="30000" dirty="0" smtClean="0"/>
              <a:t>nd</a:t>
            </a:r>
            <a:r>
              <a:rPr lang="en-US" sz="800" baseline="0" dirty="0" smtClean="0"/>
              <a:t> page of the worksheet. Explain note-taking sections. </a:t>
            </a:r>
          </a:p>
          <a:p>
            <a:r>
              <a:rPr lang="en-US" sz="800" baseline="0" dirty="0" smtClean="0"/>
              <a:t>	2. Prepare them for note-taking with the two questions in slide.</a:t>
            </a:r>
          </a:p>
          <a:p>
            <a:r>
              <a:rPr lang="en-US" sz="800" baseline="0" dirty="0" smtClean="0"/>
              <a:t>	3. Suggestions for engaging conversation listed on slide.</a:t>
            </a:r>
          </a:p>
          <a:p>
            <a:pPr marL="0" indent="0">
              <a:buNone/>
            </a:pPr>
            <a:endParaRPr lang="en-US" sz="800" i="1" baseline="0" dirty="0" smtClean="0"/>
          </a:p>
          <a:p>
            <a:pPr marL="0" indent="0">
              <a:buNone/>
            </a:pPr>
            <a:r>
              <a:rPr lang="en-US" sz="800" i="1" baseline="0" dirty="0" smtClean="0"/>
              <a:t>Keep it Girl-led: Ask for volunteers to share. Encourage “reactions” if available. If time allows, offer girls to ask each other questions about their presentation. </a:t>
            </a:r>
            <a:endParaRPr lang="en-US" sz="800" dirty="0" smtClean="0">
              <a:latin typeface="Trefoil Sans" panose="00000500000000000000" pitchFamily="50" charset="0"/>
            </a:endParaRPr>
          </a:p>
          <a:p>
            <a:pPr marL="0" indent="0">
              <a:buNone/>
            </a:pPr>
            <a:r>
              <a:rPr lang="en-US" sz="800" dirty="0" smtClean="0">
                <a:latin typeface="Trefoil Sans" panose="00000500000000000000" pitchFamily="50" charset="0"/>
              </a:rPr>
              <a:t>*Note: Large group: Quick review when everyone comes back to the group if you break</a:t>
            </a:r>
            <a:r>
              <a:rPr lang="en-US" sz="800" baseline="0" dirty="0" smtClean="0">
                <a:latin typeface="Trefoil Sans" panose="00000500000000000000" pitchFamily="50" charset="0"/>
              </a:rPr>
              <a:t> into groups.</a:t>
            </a:r>
            <a:endParaRPr lang="en-US" sz="800" dirty="0" smtClean="0">
              <a:latin typeface="Trefoil Sans" panose="00000500000000000000" pitchFamily="5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</a:t>
            </a:r>
            <a:r>
              <a:rPr lang="en-US" sz="800" i="1" baseline="0" dirty="0" smtClean="0"/>
              <a:t> SCREEN</a:t>
            </a:r>
          </a:p>
          <a:p>
            <a:r>
              <a:rPr lang="en-US" sz="800" dirty="0" smtClean="0"/>
              <a:t>Facilitator:</a:t>
            </a:r>
          </a:p>
          <a:p>
            <a:r>
              <a:rPr lang="en-US" sz="800" dirty="0" smtClean="0"/>
              <a:t>	“What is a quote?”</a:t>
            </a:r>
          </a:p>
          <a:p>
            <a:r>
              <a:rPr lang="en-US" sz="800" dirty="0" smtClean="0"/>
              <a:t>	“What does a quote mean?” “What does it mean to ‘quote’ someone?”</a:t>
            </a:r>
          </a:p>
          <a:p>
            <a:r>
              <a:rPr lang="en-US" sz="800" dirty="0" smtClean="0"/>
              <a:t>	“Here</a:t>
            </a:r>
            <a:r>
              <a:rPr lang="en-US" sz="800" baseline="0" dirty="0" smtClean="0"/>
              <a:t> are some quotes that go along with our theme today.” “Take a few minutes and read. Which one do you most connect with?</a:t>
            </a:r>
            <a:r>
              <a:rPr lang="en-US" sz="800" i="1" baseline="0" dirty="0" smtClean="0"/>
              <a:t>”</a:t>
            </a:r>
          </a:p>
          <a:p>
            <a:r>
              <a:rPr lang="en-US" sz="800" i="1" baseline="0" dirty="0" smtClean="0"/>
              <a:t>		Opportunity to engage co-facilitator here to share as well.</a:t>
            </a:r>
            <a:endParaRPr lang="en-US" sz="800" i="1" dirty="0" smtClean="0"/>
          </a:p>
          <a:p>
            <a:r>
              <a:rPr lang="en-US" sz="800" dirty="0" smtClean="0"/>
              <a:t>	“Did anyone prepare any quotes or today?”</a:t>
            </a:r>
          </a:p>
          <a:p>
            <a:r>
              <a:rPr lang="en-US" sz="800" dirty="0" smtClean="0"/>
              <a:t>	“Would you like share?”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SHARE</a:t>
            </a:r>
            <a:r>
              <a:rPr lang="en-US" sz="800" i="1" baseline="0" dirty="0" smtClean="0"/>
              <a:t> SCREEN</a:t>
            </a:r>
          </a:p>
          <a:p>
            <a:r>
              <a:rPr lang="en-US" sz="800" baseline="0" dirty="0" smtClean="0"/>
              <a:t>Note: Some girls may have already completed their keepsake. They can share it with the group at this time.</a:t>
            </a:r>
          </a:p>
          <a:p>
            <a:endParaRPr lang="en-US" sz="800" baseline="0" dirty="0" smtClean="0"/>
          </a:p>
          <a:p>
            <a:r>
              <a:rPr lang="en-US" sz="800" baseline="0" dirty="0" smtClean="0"/>
              <a:t>Facilitator: </a:t>
            </a:r>
          </a:p>
          <a:p>
            <a:pPr marL="228600" indent="-228600">
              <a:buAutoNum type="arabicPeriod"/>
            </a:pPr>
            <a:r>
              <a:rPr lang="en-US" sz="800" baseline="0" dirty="0" smtClean="0"/>
              <a:t>Direct girls to their keepsake materials. Go over possibilities for</a:t>
            </a:r>
            <a:r>
              <a:rPr lang="en-US" sz="800" dirty="0" smtClean="0"/>
              <a:t> projects.</a:t>
            </a:r>
          </a:p>
          <a:p>
            <a:pPr marL="228600" indent="-228600">
              <a:buAutoNum type="arabicPeriod"/>
            </a:pPr>
            <a:r>
              <a:rPr lang="en-US" sz="800" dirty="0" smtClean="0"/>
              <a:t>Explain “</a:t>
            </a:r>
            <a:r>
              <a:rPr lang="en-US" sz="800" dirty="0" err="1" smtClean="0"/>
              <a:t>Kudoboard</a:t>
            </a:r>
            <a:r>
              <a:rPr lang="en-US" sz="800" dirty="0" smtClean="0"/>
              <a:t>” activity.</a:t>
            </a:r>
          </a:p>
          <a:p>
            <a:endParaRPr lang="en-US" sz="800" dirty="0"/>
          </a:p>
          <a:p>
            <a:r>
              <a:rPr lang="en-US" sz="800" dirty="0" smtClean="0"/>
              <a:t>Note:</a:t>
            </a:r>
          </a:p>
          <a:p>
            <a:r>
              <a:rPr lang="en-US" sz="800" dirty="0" smtClean="0"/>
              <a:t>Younger girls: Instruct girls to start keepsake. Invite chaperones to learn more about faith-based opportunities in the next part of the power point.</a:t>
            </a:r>
          </a:p>
          <a:p>
            <a:r>
              <a:rPr lang="en-US" sz="800" dirty="0" smtClean="0"/>
              <a:t>Older girls: They should be able to work on project and listen to the next part of the presentation. If they have chaperones, invite them to the session.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/>
              <a:t>SHARE SCREEN</a:t>
            </a:r>
          </a:p>
          <a:p>
            <a:r>
              <a:rPr lang="en-US" sz="800" dirty="0"/>
              <a:t>Note: </a:t>
            </a:r>
            <a:r>
              <a:rPr lang="en-US" sz="800" dirty="0" smtClean="0"/>
              <a:t>Customize this list for your council/service unit/troop.</a:t>
            </a:r>
          </a:p>
          <a:p>
            <a:endParaRPr lang="en-US" sz="800" dirty="0" smtClean="0"/>
          </a:p>
          <a:p>
            <a:r>
              <a:rPr lang="en-US" sz="800" dirty="0" smtClean="0"/>
              <a:t>Facilitator: Review list</a:t>
            </a:r>
          </a:p>
          <a:p>
            <a:endParaRPr lang="en-US" sz="800" dirty="0" smtClean="0"/>
          </a:p>
          <a:p>
            <a:r>
              <a:rPr lang="en-US" sz="800" dirty="0" smtClean="0"/>
              <a:t>Time saver note: You can jump to the slide with uniform picture to save time or if you don’t have chaperone involvement with older girls. The slides go into more detail.</a:t>
            </a:r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696913"/>
            <a:ext cx="41116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 smtClean="0"/>
              <a:t>SHOW SCREEN</a:t>
            </a:r>
          </a:p>
          <a:p>
            <a:r>
              <a:rPr lang="en-US" sz="800" dirty="0" smtClean="0"/>
              <a:t>Facilitator: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	“Each year you can earn the ”My Promise, My Faith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”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 Pin, which will allow you to further strengthen the connection between your faith and Girl Scouts 	throughout the years.”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	“Once each year, you can earn the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 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”My Promise, My Faith” Pin by carefully examining the Girl Scout Law and tying it directly to your faith.”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	“Requirements for this pin are included in 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The Girl's Guide to Girl Scouting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foil Sans" panose="00000500000000000000" pitchFamily="50" charset="0"/>
              </a:rPr>
              <a:t> handbook for all levels.”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prstClr val="black"/>
                </a:solidFill>
                <a:latin typeface="Trefoil Sans" panose="00000500000000000000" pitchFamily="50" charset="0"/>
              </a:rPr>
              <a:t>	“These brochures and more resources are available on-line: PRAYPUB.ORG”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foil Sans" panose="00000500000000000000" pitchFamily="50" charset="0"/>
            </a:endParaRP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DB782-5051-4D47-884F-4E0415685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66112" y="6192557"/>
            <a:ext cx="571499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86" y="4207949"/>
            <a:ext cx="8309428" cy="987552"/>
          </a:xfrm>
          <a:prstGeom prst="rect">
            <a:avLst/>
          </a:prstGeom>
          <a:solidFill>
            <a:schemeClr val="accent2"/>
          </a:solidFill>
        </p:spPr>
        <p:txBody>
          <a:bodyPr tIns="0" anchor="ctr" anchorCtr="0">
            <a:normAutofit/>
          </a:bodyPr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TITLE STYLE 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745" y="-1075043"/>
            <a:ext cx="3173187" cy="31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/pag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30033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Bottom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6213927"/>
            <a:ext cx="9144001" cy="644073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8392" y="1157910"/>
            <a:ext cx="8229600" cy="4854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aseline="0" dirty="0">
                <a:latin typeface="Trefoil Sans"/>
              </a:rPr>
              <a:t>CONTENT PAGE BOTTOM MAGENTA BAR</a:t>
            </a:r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662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29000" y="1143000"/>
            <a:ext cx="5715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3429000" cy="571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PURPLE</a:t>
            </a:r>
            <a:r>
              <a:rPr lang="en-US" baseline="0" dirty="0">
                <a:latin typeface="Trefoil Sans"/>
              </a:rPr>
              <a:t> </a:t>
            </a:r>
            <a:r>
              <a:rPr lang="en-US" dirty="0">
                <a:latin typeface="Trefoil Sans"/>
              </a:rPr>
              <a:t>PHOTO BLEED RIGHT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45920" y="1463040"/>
            <a:ext cx="2854480" cy="473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418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–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43000"/>
            <a:ext cx="3429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45920" y="1463040"/>
            <a:ext cx="2938666" cy="473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CYAN PHOTO BLEED RIGHT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29000" y="1143000"/>
            <a:ext cx="5715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90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15000" y="1143000"/>
            <a:ext cx="3429000" cy="571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5953759" y="1463040"/>
            <a:ext cx="3045685" cy="4707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rgbClr val="FFFFFF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PURPLE</a:t>
            </a:r>
            <a:r>
              <a:rPr lang="en-US" baseline="0" dirty="0">
                <a:latin typeface="Trefoil Sans"/>
              </a:rPr>
              <a:t> </a:t>
            </a:r>
            <a:r>
              <a:rPr lang="en-US" dirty="0">
                <a:latin typeface="Trefoil Sans"/>
              </a:rPr>
              <a:t>PHOTO BLEED LEFT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" y="1143000"/>
            <a:ext cx="5714999" cy="57382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07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yan - photo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715000" y="1143000"/>
            <a:ext cx="34290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CYAN PHOTO BLEED LEFT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" y="1143000"/>
            <a:ext cx="5715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5953759" y="1463040"/>
            <a:ext cx="3045685" cy="4707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6601"/>
              </a:buClr>
              <a:buNone/>
              <a:defRPr sz="2400">
                <a:solidFill>
                  <a:schemeClr val="bg1"/>
                </a:solidFill>
              </a:defRPr>
            </a:lvl1pPr>
            <a:lvl2pPr marL="192024" indent="-192024">
              <a:buClr>
                <a:schemeClr val="bg1"/>
              </a:buClr>
              <a:buFont typeface="Arial"/>
              <a:buChar char="•"/>
              <a:defRPr sz="2400">
                <a:solidFill>
                  <a:schemeClr val="bg1"/>
                </a:solidFill>
              </a:defRPr>
            </a:lvl2pPr>
            <a:lvl3pPr>
              <a:buClr>
                <a:srgbClr val="006601"/>
              </a:buClr>
              <a:defRPr sz="1600"/>
            </a:lvl3pPr>
            <a:lvl4pPr>
              <a:buClr>
                <a:srgbClr val="006601"/>
              </a:buClr>
              <a:defRPr sz="1600"/>
            </a:lvl4pPr>
            <a:lvl5pPr>
              <a:buClr>
                <a:srgbClr val="00660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004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0" y="6192079"/>
            <a:ext cx="571500" cy="5486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579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439636"/>
            <a:ext cx="6059488" cy="7981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bIns="73152"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  <a:defRPr sz="2000" b="0" i="0">
                <a:latin typeface="Trefoil Sans SemiBold"/>
                <a:cs typeface="Trefoil Sans Semi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FULL-PAGE IMAGE WITH CAPTION AND 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460680" y="1649768"/>
            <a:ext cx="8229600" cy="4497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TITLE &amp; TABLE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2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" y="6146800"/>
            <a:ext cx="77216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69570" y="2137096"/>
            <a:ext cx="3855606" cy="4009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745038" y="2137096"/>
            <a:ext cx="3849402" cy="40097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176" y="1524000"/>
            <a:ext cx="8143590" cy="6130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latin typeface="Trefoil Sans SemiBold"/>
                <a:cs typeface="Trefoil Sans Semi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TWO CHARTS WITH TITLE &amp;</a:t>
            </a:r>
            <a:r>
              <a:rPr lang="en-US" baseline="0" dirty="0">
                <a:latin typeface="Trefoil Sans"/>
              </a:rPr>
              <a:t> SUB-TITLE</a:t>
            </a:r>
            <a:endParaRPr lang="en-US" dirty="0">
              <a:latin typeface="Trefoil San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706840" y="6426608"/>
            <a:ext cx="5312960" cy="209549"/>
          </a:xfrm>
        </p:spPr>
        <p:txBody>
          <a:bodyPr/>
          <a:lstStyle>
            <a:lvl1pPr>
              <a:defRPr b="0" i="0"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6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93" y="1828800"/>
            <a:ext cx="4766229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Arial"/>
              <a:buNone/>
              <a:defRPr sz="1800" b="0" i="0">
                <a:latin typeface="Trefoil Sans"/>
                <a:cs typeface="Trefoil Sans"/>
              </a:defRPr>
            </a:lvl1pPr>
            <a:lvl2pPr marL="342900" indent="-228600">
              <a:spcBef>
                <a:spcPts val="0"/>
              </a:spcBef>
              <a:buSzPct val="90000"/>
              <a:buFont typeface="Arial"/>
              <a:buChar char="•"/>
              <a:defRPr b="0" i="0">
                <a:latin typeface="Trefoil Sans"/>
                <a:cs typeface="Trefoil Sans"/>
              </a:defRPr>
            </a:lvl2pPr>
            <a:lvl3pPr marL="685800" indent="-228600">
              <a:buSzPct val="90000"/>
              <a:buFont typeface="Courier New"/>
              <a:buChar char="o"/>
              <a:defRPr b="0" i="0">
                <a:latin typeface="Trefoil Sans"/>
                <a:cs typeface="Trefoil Sans"/>
              </a:defRPr>
            </a:lvl3pPr>
            <a:lvl4pPr marL="1028700" indent="-228600">
              <a:buSzPct val="90000"/>
              <a:buFont typeface="Arial"/>
              <a:buChar char="•"/>
              <a:defRPr b="0" i="0">
                <a:latin typeface="Trefoil Sans"/>
                <a:cs typeface="Trefoil Sans"/>
              </a:defRPr>
            </a:lvl4pPr>
            <a:lvl5pPr marL="1435100" indent="-241300">
              <a:buSzPct val="90000"/>
              <a:buFont typeface="Courier New"/>
              <a:buChar char="o"/>
              <a:tabLst/>
              <a:defRPr b="0" i="0">
                <a:latin typeface="Trefoil Sans"/>
                <a:cs typeface="Trefoi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22851" y="1828801"/>
            <a:ext cx="3794125" cy="418041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i="0" baseline="0"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refoil Sans"/>
              </a:rPr>
              <a:t>GRAPHIC STATEMENTS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0818"/>
            <a:ext cx="9144000" cy="1674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9711" y="2871738"/>
            <a:ext cx="8104581" cy="987552"/>
          </a:xfrm>
          <a:prstGeom prst="rect">
            <a:avLst/>
          </a:prstGeom>
          <a:solidFill>
            <a:srgbClr val="EC008C"/>
          </a:solidFill>
        </p:spPr>
        <p:txBody>
          <a:bodyPr tIns="0" anchor="ctr" anchorCtr="0">
            <a:normAutofit/>
          </a:bodyPr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DIVIDER</a:t>
            </a:r>
            <a:r>
              <a:rPr lang="en-US" baseline="0" dirty="0">
                <a:latin typeface="Trefoil Sans"/>
              </a:rPr>
              <a:t> </a:t>
            </a:r>
            <a:r>
              <a:rPr lang="en-US" dirty="0">
                <a:latin typeface="Trefoil Sans"/>
              </a:rPr>
              <a:t>STYLE A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4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6213927"/>
            <a:ext cx="9144001" cy="644073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022851" y="1154561"/>
            <a:ext cx="3794124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 PAGE WITH EYEBROW &amp; IMAGE RIGHT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9380" y="1154561"/>
            <a:ext cx="4765831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7473" y="626534"/>
            <a:ext cx="7272527" cy="741501"/>
          </a:xfrm>
        </p:spPr>
        <p:txBody>
          <a:bodyPr lIns="0" tIns="0" rIns="0" bIns="0" anchor="t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7473" y="-34635"/>
            <a:ext cx="7608887" cy="626533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054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with eyebrow &amp; imag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6213928"/>
            <a:ext cx="9144001" cy="644072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Trefoi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3" y="626534"/>
            <a:ext cx="7272527" cy="741501"/>
          </a:xfr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7473" y="-34635"/>
            <a:ext cx="7608887" cy="626533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rgbClr val="000000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 PAGE WITH EYEBROW &amp; IMAGE LEFT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sz="quarter" idx="17"/>
          </p:nvPr>
        </p:nvSpPr>
        <p:spPr>
          <a:xfrm>
            <a:off x="5022851" y="1154561"/>
            <a:ext cx="3794124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349380" y="1154561"/>
            <a:ext cx="4765831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055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EXTRA</a:t>
            </a:r>
            <a:r>
              <a:rPr lang="en-US" baseline="0" dirty="0">
                <a:latin typeface="Trefoil Sans"/>
              </a:rPr>
              <a:t> CONTENT PAGE W/TREFOIL</a:t>
            </a:r>
            <a:endParaRPr lang="en-US" dirty="0">
              <a:latin typeface="Trefoil Sans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45919" y="195631"/>
            <a:ext cx="7518225" cy="716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b="0" i="0" dirty="0">
                <a:latin typeface="Trefoil Sans SemiBold"/>
                <a:cs typeface="Trefoil Sans SemiBold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5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0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4840" y="1722138"/>
            <a:ext cx="8229600" cy="954793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4840" y="2874963"/>
            <a:ext cx="8229600" cy="2355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DIVIDER</a:t>
            </a:r>
            <a:r>
              <a:rPr lang="en-US" baseline="0" dirty="0">
                <a:latin typeface="Trefoil Sans"/>
              </a:rPr>
              <a:t> </a:t>
            </a:r>
            <a:r>
              <a:rPr lang="en-US" dirty="0">
                <a:latin typeface="Trefoil Sans"/>
              </a:rPr>
              <a:t>STYLE B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30397"/>
            <a:ext cx="429633" cy="409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480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  <a:solidFill>
            <a:schemeClr val="accent2"/>
          </a:solidFill>
        </p:spPr>
        <p:txBody>
          <a:bodyPr lIns="274320" tIns="45720" rIns="18288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TITLE STYLE B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082" y="-1047830"/>
            <a:ext cx="3173187" cy="31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9937" y="1482450"/>
            <a:ext cx="8709545" cy="4274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44375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</a:t>
            </a:r>
            <a:r>
              <a:rPr lang="en-US" baseline="0" dirty="0">
                <a:latin typeface="Trefoil Sans"/>
              </a:rPr>
              <a:t> PAGE</a:t>
            </a:r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58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 with eyebrow &amp; imag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67" y="512382"/>
            <a:ext cx="7518225" cy="741501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6767" y="6360027"/>
            <a:ext cx="5673033" cy="20954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6768" y="-137242"/>
            <a:ext cx="6996142" cy="626533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 b="0" i="0" cap="all">
                <a:solidFill>
                  <a:schemeClr val="bg1"/>
                </a:solidFill>
                <a:latin typeface="Trefoil Sans SemiBold"/>
                <a:cs typeface="Trefoil Sans SemiBold"/>
              </a:defRPr>
            </a:lvl1pPr>
            <a:lvl2pPr marL="336550" indent="0">
              <a:buNone/>
              <a:defRPr/>
            </a:lvl2pPr>
            <a:lvl3pPr marL="746125" indent="0">
              <a:buNone/>
              <a:defRPr/>
            </a:lvl3pPr>
            <a:lvl4pPr marL="1131888" indent="0">
              <a:buNone/>
              <a:defRPr/>
            </a:lvl4pPr>
            <a:lvl5pPr marL="15414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 PAGE WITH EYEBROW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60925" y="1482451"/>
            <a:ext cx="7518225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57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741334" y="1482451"/>
            <a:ext cx="4224866" cy="4180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4" y="1482450"/>
            <a:ext cx="4476156" cy="4162464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 typeface="+mj-lt"/>
              <a:buNone/>
              <a:defRPr/>
            </a:lvl1pPr>
            <a:lvl2pPr marL="690563" indent="-295275">
              <a:buSzPct val="90000"/>
              <a:buFont typeface="+mj-lt"/>
              <a:buAutoNum type="alphaLcPeriod"/>
              <a:defRPr/>
            </a:lvl2pPr>
            <a:lvl3pPr marL="1198563" indent="-284163">
              <a:buSzPct val="90000"/>
              <a:buFont typeface="+mj-lt"/>
              <a:buAutoNum type="alphaLcPeriod"/>
              <a:defRPr/>
            </a:lvl3pPr>
            <a:lvl4pPr marL="1655763" indent="-295275">
              <a:buSzPct val="90000"/>
              <a:buFont typeface="+mj-lt"/>
              <a:buAutoNum type="alphaLcPeriod"/>
              <a:defRPr/>
            </a:lvl4pPr>
            <a:lvl5pPr marL="2062163" indent="-284163">
              <a:buSzPct val="90000"/>
              <a:buFont typeface="+mj-lt"/>
              <a:buAutoNum type="alphaLcPeriod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</a:t>
            </a:r>
            <a:r>
              <a:rPr lang="en-US" baseline="0" dirty="0">
                <a:latin typeface="Trefoil Sans"/>
              </a:rPr>
              <a:t> &amp; IMAGE RIGHT</a:t>
            </a:r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7020" y="1482451"/>
            <a:ext cx="3925519" cy="41634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539" y="1482450"/>
            <a:ext cx="4605861" cy="4162464"/>
          </a:xfrm>
          <a:prstGeom prst="rect">
            <a:avLst/>
          </a:prstGeom>
        </p:spPr>
        <p:txBody>
          <a:bodyPr lIns="182880"/>
          <a:lstStyle>
            <a:lvl1pPr marL="0" indent="0">
              <a:buSzPct val="90000"/>
              <a:buFont typeface="+mj-lt"/>
              <a:buNone/>
              <a:defRPr/>
            </a:lvl1pPr>
            <a:lvl2pPr marL="690563" indent="-295275">
              <a:buSzPct val="90000"/>
              <a:buFont typeface="+mj-lt"/>
              <a:buAutoNum type="alphaLcPeriod"/>
              <a:defRPr/>
            </a:lvl2pPr>
            <a:lvl3pPr marL="1198563" indent="-284163">
              <a:buSzPct val="90000"/>
              <a:buFont typeface="+mj-lt"/>
              <a:buAutoNum type="alphaLcPeriod"/>
              <a:defRPr/>
            </a:lvl3pPr>
            <a:lvl4pPr marL="1655763" indent="-295275">
              <a:buSzPct val="90000"/>
              <a:buFont typeface="+mj-lt"/>
              <a:buAutoNum type="alphaLcPeriod"/>
              <a:defRPr/>
            </a:lvl4pPr>
            <a:lvl5pPr marL="2062163" indent="-284163">
              <a:buSzPct val="90000"/>
              <a:buFont typeface="+mj-lt"/>
              <a:buAutoNum type="alphaLcPeriod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CONTENT</a:t>
            </a:r>
            <a:r>
              <a:rPr lang="en-US" baseline="0" dirty="0">
                <a:latin typeface="Trefoil Sans"/>
              </a:rPr>
              <a:t> &amp; IMAGE LEFT</a:t>
            </a:r>
            <a:endParaRPr lang="en-US" dirty="0">
              <a:latin typeface="Trefoil San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1" y="6326591"/>
            <a:ext cx="429633" cy="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xtra 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-8373"/>
            <a:ext cx="9144001" cy="207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2421" y="6360027"/>
            <a:ext cx="5312960" cy="209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36132" y="-745068"/>
            <a:ext cx="6858000" cy="49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latin typeface="Trefoil Sans"/>
              </a:rPr>
              <a:t>EXTRA</a:t>
            </a:r>
            <a:r>
              <a:rPr lang="en-US" baseline="0" dirty="0">
                <a:latin typeface="Trefoil Sans"/>
              </a:rPr>
              <a:t> VERTICAL SPACE</a:t>
            </a:r>
            <a:endParaRPr lang="en-US" dirty="0">
              <a:latin typeface="Trefoil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75" y="39016"/>
            <a:ext cx="778045" cy="741736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idx="1"/>
          </p:nvPr>
        </p:nvSpPr>
        <p:spPr>
          <a:xfrm>
            <a:off x="356692" y="1476436"/>
            <a:ext cx="8712791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5920" y="103883"/>
            <a:ext cx="7518225" cy="95479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Trefoil Sans SemiBold"/>
                <a:cs typeface="Trefoil Sans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85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2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foi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920" y="103883"/>
            <a:ext cx="7518225" cy="9547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2787" y="1828801"/>
            <a:ext cx="8712791" cy="424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06840" y="6426608"/>
            <a:ext cx="5312960" cy="209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foil Sans"/>
                <a:cs typeface="Trefoil Sans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5" y="84320"/>
            <a:ext cx="1014602" cy="96725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964267" y="4436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foil Sans"/>
            </a:endParaRPr>
          </a:p>
        </p:txBody>
      </p:sp>
    </p:spTree>
    <p:extLst>
      <p:ext uri="{BB962C8B-B14F-4D97-AF65-F5344CB8AC3E}">
        <p14:creationId xmlns:p14="http://schemas.microsoft.com/office/powerpoint/2010/main" val="14836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85" r:id="rId2"/>
    <p:sldLayoutId id="2147483813" r:id="rId3"/>
    <p:sldLayoutId id="2147483812" r:id="rId4"/>
    <p:sldLayoutId id="2147483795" r:id="rId5"/>
    <p:sldLayoutId id="2147483840" r:id="rId6"/>
    <p:sldLayoutId id="2147483769" r:id="rId7"/>
    <p:sldLayoutId id="2147483838" r:id="rId8"/>
    <p:sldLayoutId id="2147483831" r:id="rId9"/>
    <p:sldLayoutId id="2147483841" r:id="rId10"/>
    <p:sldLayoutId id="2147483822" r:id="rId11"/>
    <p:sldLayoutId id="2147483783" r:id="rId12"/>
    <p:sldLayoutId id="2147483784" r:id="rId13"/>
    <p:sldLayoutId id="2147483828" r:id="rId14"/>
    <p:sldLayoutId id="2147483829" r:id="rId15"/>
    <p:sldLayoutId id="2147483776" r:id="rId16"/>
    <p:sldLayoutId id="2147483787" r:id="rId17"/>
    <p:sldLayoutId id="2147483792" r:id="rId18"/>
    <p:sldLayoutId id="2147483842" r:id="rId19"/>
    <p:sldLayoutId id="2147483844" r:id="rId20"/>
    <p:sldLayoutId id="2147483843" r:id="rId21"/>
    <p:sldLayoutId id="2147483839" r:id="rId22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0" i="0" kern="1200" baseline="0">
          <a:solidFill>
            <a:schemeClr val="bg1"/>
          </a:solidFill>
          <a:latin typeface="Trefoil Sans SemiBold"/>
          <a:ea typeface="+mj-ea"/>
          <a:cs typeface="Trefoil Sans SemiBold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24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1pPr>
      <a:lvl2pPr marL="622300" indent="-28575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24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2pPr>
      <a:lvl3pPr marL="974725" indent="-22860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3pPr>
      <a:lvl4pPr marL="1360488" indent="-228600" algn="l" defTabSz="631825" rtl="0" eaLnBrk="1" latinLnBrk="0" hangingPunct="1">
        <a:spcBef>
          <a:spcPct val="20000"/>
        </a:spcBef>
        <a:buClr>
          <a:schemeClr val="tx1"/>
        </a:buClr>
        <a:buSzPct val="100000"/>
        <a:buFont typeface="Courier New"/>
        <a:buChar char="o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4pPr>
      <a:lvl5pPr marL="1770063" indent="-228600" algn="l" defTabSz="457200" rtl="0" eaLnBrk="1" latinLnBrk="0" hangingPunct="1">
        <a:spcBef>
          <a:spcPct val="20000"/>
        </a:spcBef>
        <a:buClr>
          <a:schemeClr val="tx1"/>
        </a:buClr>
        <a:buSzPct val="100000"/>
        <a:buFont typeface="STIXGeneral-Regular"/>
        <a:buChar char="⎯"/>
        <a:defRPr sz="2200" b="0" i="0" kern="1200" baseline="0">
          <a:solidFill>
            <a:schemeClr val="tx1"/>
          </a:solidFill>
          <a:latin typeface="Trefoil Sans"/>
          <a:ea typeface="+mn-ea"/>
          <a:cs typeface="Trefoi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" y="91494"/>
            <a:ext cx="1450552" cy="95837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2699" y="1985247"/>
            <a:ext cx="5561751" cy="2150624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  <a:latin typeface="Trefoil Sans" panose="00000500000000000000" pitchFamily="50" charset="0"/>
              </a:rPr>
              <a:t>Welcome!</a:t>
            </a:r>
            <a:r>
              <a:rPr lang="en-US" dirty="0" smtClean="0">
                <a:solidFill>
                  <a:schemeClr val="tx1"/>
                </a:solidFill>
                <a:latin typeface="Trefoil Sans" panose="00000500000000000000" pitchFamily="50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refoil Sans" panose="00000500000000000000" pitchFamily="50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Trefoil Sans" panose="00000500000000000000" pitchFamily="50" charset="0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Trefoil Sans" panose="00000500000000000000" pitchFamily="50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Trefoil Sans" panose="00000500000000000000" pitchFamily="50" charset="0"/>
              </a:rPr>
              <a:t>	</a:t>
            </a:r>
            <a:br>
              <a:rPr lang="en-US" sz="800" dirty="0" smtClean="0">
                <a:solidFill>
                  <a:schemeClr val="tx1"/>
                </a:solidFill>
                <a:latin typeface="Trefoil Sans" panose="00000500000000000000" pitchFamily="50" charset="0"/>
              </a:rPr>
            </a:br>
            <a:r>
              <a:rPr lang="en-US" sz="800" dirty="0">
                <a:solidFill>
                  <a:schemeClr val="tx1"/>
                </a:solidFill>
                <a:latin typeface="Trefoil Sans" panose="00000500000000000000" pitchFamily="50" charset="0"/>
              </a:rPr>
              <a:t/>
            </a:r>
            <a:br>
              <a:rPr lang="en-US" sz="800" dirty="0">
                <a:solidFill>
                  <a:schemeClr val="tx1"/>
                </a:solidFill>
                <a:latin typeface="Trefoil Sans" panose="00000500000000000000" pitchFamily="50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refoil Sans" panose="00000500000000000000" pitchFamily="50" charset="0"/>
              </a:rPr>
              <a:t>“My Promise, My Faith”</a:t>
            </a:r>
            <a:br>
              <a:rPr lang="en-US" sz="3200" dirty="0" smtClean="0">
                <a:solidFill>
                  <a:schemeClr val="tx1"/>
                </a:solidFill>
                <a:latin typeface="Trefoil Sans" panose="00000500000000000000" pitchFamily="50" charset="0"/>
              </a:rPr>
            </a:br>
            <a:endParaRPr lang="en-US" sz="3200" dirty="0">
              <a:solidFill>
                <a:schemeClr val="tx1"/>
              </a:solidFill>
              <a:latin typeface="Trefoil Sans" panose="00000500000000000000" pitchFamily="50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02699" y="4339455"/>
            <a:ext cx="6007269" cy="235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latin typeface="Trefoil Sans" panose="00000500000000000000" pitchFamily="50" charset="0"/>
              </a:rPr>
              <a:t>Session Materials checklist:</a:t>
            </a:r>
          </a:p>
          <a:p>
            <a:pPr algn="l"/>
            <a:endParaRPr lang="en-US" sz="1600" dirty="0" smtClean="0">
              <a:latin typeface="Trefoil Sans" panose="00000500000000000000" pitchFamily="50" charset="0"/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Trefoil Sans" panose="00000500000000000000" pitchFamily="50" charset="0"/>
              </a:rPr>
              <a:t>Page 2 of the participant worksheet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Trefoil Sans" panose="00000500000000000000" pitchFamily="50" charset="0"/>
              </a:rPr>
              <a:t>Your story, poem, song, etc.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Trefoil Sans" panose="00000500000000000000" pitchFamily="50" charset="0"/>
              </a:rPr>
              <a:t>Your interview/Research notes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latin typeface="Trefoil Sans" panose="00000500000000000000" pitchFamily="50" charset="0"/>
              </a:rPr>
              <a:t>Materials to make your keepsake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79" t="12592" r="32292" b="4445"/>
          <a:stretch/>
        </p:blipFill>
        <p:spPr>
          <a:xfrm rot="588934">
            <a:off x="6961928" y="1520380"/>
            <a:ext cx="1567755" cy="204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1771" t="12592" r="32084" b="4445"/>
          <a:stretch/>
        </p:blipFill>
        <p:spPr>
          <a:xfrm>
            <a:off x="5731479" y="3439236"/>
            <a:ext cx="2519082" cy="32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AB7A47-01CD-4193-B6D0-E92128A4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155564"/>
            <a:ext cx="2012950" cy="702436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20" y="1558137"/>
            <a:ext cx="549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foil Sans" panose="00000500000000000000" pitchFamily="50" charset="0"/>
              </a:rPr>
              <a:t>Girl Scout Week/Girl Scout Sunday</a:t>
            </a:r>
            <a:endParaRPr lang="en-US" sz="2800" dirty="0">
              <a:latin typeface="Trefoil Sans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111">
            <a:off x="1881033" y="2299333"/>
            <a:ext cx="2425737" cy="2425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62">
            <a:off x="4370658" y="3321701"/>
            <a:ext cx="3242695" cy="32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96" y="2105239"/>
            <a:ext cx="549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foil Sans" panose="00000500000000000000" pitchFamily="50" charset="0"/>
              </a:rPr>
              <a:t>GSCP2P “Girls of Faith”</a:t>
            </a:r>
            <a:endParaRPr lang="en-US" sz="2800" dirty="0">
              <a:latin typeface="Trefoil Sans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769" y="2810392"/>
            <a:ext cx="4801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Offered at least every other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foil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Ages: 4</a:t>
            </a:r>
            <a:r>
              <a:rPr lang="en-US" baseline="30000" dirty="0" smtClean="0">
                <a:latin typeface="Trefoil Sans" panose="00000500000000000000" pitchFamily="50" charset="0"/>
              </a:rPr>
              <a:t>th</a:t>
            </a:r>
            <a:r>
              <a:rPr lang="en-US" dirty="0" smtClean="0">
                <a:latin typeface="Trefoil Sans" panose="00000500000000000000" pitchFamily="50" charset="0"/>
              </a:rPr>
              <a:t>-12</a:t>
            </a:r>
            <a:r>
              <a:rPr lang="en-US" baseline="30000" dirty="0" smtClean="0">
                <a:latin typeface="Trefoil Sans" panose="00000500000000000000" pitchFamily="50" charset="0"/>
              </a:rPr>
              <a:t>th</a:t>
            </a:r>
            <a:r>
              <a:rPr lang="en-US" dirty="0" smtClean="0">
                <a:latin typeface="Trefoil Sans" panose="00000500000000000000" pitchFamily="50" charset="0"/>
              </a:rPr>
              <a:t>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foil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refoil Sans" panose="00000500000000000000" pitchFamily="50" charset="0"/>
              </a:rPr>
              <a:t>Girl Scout Traditions…</a:t>
            </a:r>
          </a:p>
          <a:p>
            <a:r>
              <a:rPr lang="en-US" dirty="0">
                <a:latin typeface="Trefoil Sans" panose="00000500000000000000" pitchFamily="50" charset="0"/>
              </a:rPr>
              <a:t>	Awards, Campfire, Ceremonies, </a:t>
            </a:r>
            <a:endParaRPr lang="en-US" dirty="0" smtClean="0">
              <a:latin typeface="Trefoil Sans" panose="00000500000000000000" pitchFamily="50" charset="0"/>
            </a:endParaRPr>
          </a:p>
          <a:p>
            <a:r>
              <a:rPr lang="en-US" dirty="0">
                <a:latin typeface="Trefoil Sans" panose="00000500000000000000" pitchFamily="50" charset="0"/>
              </a:rPr>
              <a:t>	</a:t>
            </a:r>
            <a:r>
              <a:rPr lang="en-US" dirty="0" smtClean="0">
                <a:latin typeface="Trefoil Sans" panose="00000500000000000000" pitchFamily="50" charset="0"/>
              </a:rPr>
              <a:t>S'mores, </a:t>
            </a:r>
            <a:r>
              <a:rPr lang="en-US" dirty="0">
                <a:latin typeface="Trefoil Sans" panose="00000500000000000000" pitchFamily="50" charset="0"/>
              </a:rPr>
              <a:t>SWAPS, Songs, </a:t>
            </a:r>
            <a:r>
              <a:rPr lang="en-US" dirty="0" smtClean="0">
                <a:latin typeface="Trefoil Sans" panose="00000500000000000000" pitchFamily="50" charset="0"/>
              </a:rPr>
              <a:t>Sleepovers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refoil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Earn My Promise, My Faith Pin in a unique group setting.</a:t>
            </a:r>
            <a:endParaRPr lang="en-US" dirty="0">
              <a:latin typeface="Trefoil Sans" panose="00000500000000000000" pitchFamily="50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777">
            <a:off x="5563265" y="3664481"/>
            <a:ext cx="2401920" cy="1431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8" b="3936"/>
          <a:stretch/>
        </p:blipFill>
        <p:spPr>
          <a:xfrm>
            <a:off x="5562978" y="5089165"/>
            <a:ext cx="3381387" cy="1434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120">
            <a:off x="5605820" y="2130788"/>
            <a:ext cx="2929336" cy="15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50" y="1930676"/>
            <a:ext cx="549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foil Sans" panose="00000500000000000000" pitchFamily="50" charset="0"/>
              </a:rPr>
              <a:t>GSUSA Virtual Event</a:t>
            </a:r>
            <a:endParaRPr lang="en-US" sz="2800" dirty="0">
              <a:latin typeface="Trefoil Sans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51" y="2693493"/>
            <a:ext cx="44638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foil Sans" panose="00000500000000000000" pitchFamily="50" charset="0"/>
              </a:rPr>
              <a:t>Date: </a:t>
            </a:r>
            <a:r>
              <a:rPr lang="en-US" sz="2000" dirty="0" smtClean="0">
                <a:latin typeface="Trefoil Sans" panose="00000500000000000000" pitchFamily="50" charset="0"/>
              </a:rPr>
              <a:t>Thursday, </a:t>
            </a:r>
            <a:r>
              <a:rPr lang="en-US" sz="2000" dirty="0" smtClean="0">
                <a:latin typeface="Trefoil Sans" panose="00000500000000000000" pitchFamily="50" charset="0"/>
              </a:rPr>
              <a:t>June </a:t>
            </a:r>
            <a:r>
              <a:rPr lang="en-US" sz="2000" dirty="0" smtClean="0">
                <a:latin typeface="Trefoil Sans" panose="00000500000000000000" pitchFamily="50" charset="0"/>
              </a:rPr>
              <a:t>4</a:t>
            </a:r>
            <a:r>
              <a:rPr lang="en-US" sz="2000" dirty="0" smtClean="0">
                <a:latin typeface="Trefoil Sans" panose="00000500000000000000" pitchFamily="50" charset="0"/>
              </a:rPr>
              <a:t>, 2020</a:t>
            </a:r>
          </a:p>
          <a:p>
            <a:endParaRPr lang="en-US" sz="2000" dirty="0" smtClean="0">
              <a:latin typeface="Trefoil Sans" panose="00000500000000000000" pitchFamily="50" charset="0"/>
            </a:endParaRPr>
          </a:p>
          <a:p>
            <a:r>
              <a:rPr lang="en-US" sz="2000" dirty="0" smtClean="0">
                <a:latin typeface="Trefoil Sans" panose="00000500000000000000" pitchFamily="50" charset="0"/>
              </a:rPr>
              <a:t>Time: 6:45 p.m. – 7:45 p.m.</a:t>
            </a:r>
          </a:p>
          <a:p>
            <a:r>
              <a:rPr lang="en-US" sz="2000" dirty="0" smtClean="0">
                <a:latin typeface="Trefoil Sans" panose="00000500000000000000" pitchFamily="50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A time for Girl Scouts to gather to share positivity and learn about other faiths.</a:t>
            </a:r>
            <a:r>
              <a:rPr lang="en-US" dirty="0">
                <a:latin typeface="Trefoil Sans" panose="00000500000000000000" pitchFamily="50" charset="0"/>
              </a:rPr>
              <a:t>	</a:t>
            </a:r>
            <a:endParaRPr lang="en-US" dirty="0" smtClean="0">
              <a:latin typeface="Trefoil Sans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Guest Panel representing various faith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Interactive experience with Girl Scouts around the nation.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42" y="3086019"/>
            <a:ext cx="3335945" cy="13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681" y="1401564"/>
            <a:ext cx="8729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foil Sans" panose="00000500000000000000" pitchFamily="50" charset="0"/>
              </a:rPr>
              <a:t>Everything in Girl Scouting is based on the Girl Scout Promise and Law.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81" y="3407056"/>
            <a:ext cx="3925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foil Sans" panose="00000500000000000000" pitchFamily="50" charset="0"/>
              </a:rPr>
              <a:t>Girl Scouts has always encouraged girls to take spiritual journeys via their faith’s religious recognitions</a:t>
            </a:r>
            <a:r>
              <a:rPr lang="en-US" sz="1600" dirty="0" smtClean="0">
                <a:latin typeface="Trefoil Sans" panose="00000500000000000000" pitchFamily="50" charset="0"/>
              </a:rPr>
              <a:t>.</a:t>
            </a:r>
          </a:p>
          <a:p>
            <a:endParaRPr lang="en-US" sz="1600" dirty="0" smtClean="0">
              <a:latin typeface="Trefoil Sans" panose="00000500000000000000" pitchFamily="50" charset="0"/>
            </a:endParaRPr>
          </a:p>
          <a:p>
            <a:r>
              <a:rPr lang="en-US" sz="1600" dirty="0" smtClean="0">
                <a:latin typeface="Trefoil Sans" panose="00000500000000000000" pitchFamily="50" charset="0"/>
              </a:rPr>
              <a:t>Troops </a:t>
            </a:r>
            <a:r>
              <a:rPr lang="en-US" sz="1600" dirty="0">
                <a:latin typeface="Trefoil Sans" panose="00000500000000000000" pitchFamily="50" charset="0"/>
              </a:rPr>
              <a:t>are allowed to incorporate </a:t>
            </a:r>
            <a:r>
              <a:rPr lang="en-US" sz="1600">
                <a:latin typeface="Trefoil Sans" panose="00000500000000000000" pitchFamily="50" charset="0"/>
              </a:rPr>
              <a:t>on-going </a:t>
            </a:r>
            <a:r>
              <a:rPr lang="en-US" sz="1600" smtClean="0">
                <a:latin typeface="Trefoil Sans" panose="00000500000000000000" pitchFamily="50" charset="0"/>
              </a:rPr>
              <a:t>faith-based </a:t>
            </a:r>
            <a:r>
              <a:rPr lang="en-US" sz="1600" dirty="0">
                <a:latin typeface="Trefoil Sans" panose="00000500000000000000" pitchFamily="50" charset="0"/>
              </a:rPr>
              <a:t>programming into their troop</a:t>
            </a:r>
            <a:r>
              <a:rPr lang="en-US" sz="1600" dirty="0" smtClean="0">
                <a:latin typeface="Trefoil Sans" panose="00000500000000000000" pitchFamily="50" charset="0"/>
              </a:rPr>
              <a:t>.</a:t>
            </a:r>
          </a:p>
          <a:p>
            <a:endParaRPr lang="en-US" sz="1600" dirty="0" smtClean="0">
              <a:latin typeface="Trefoil Sans" panose="00000500000000000000" pitchFamily="50" charset="0"/>
            </a:endParaRPr>
          </a:p>
          <a:p>
            <a:r>
              <a:rPr lang="en-US" sz="1600" dirty="0" smtClean="0">
                <a:latin typeface="Trefoil Sans" panose="00000500000000000000" pitchFamily="50" charset="0"/>
              </a:rPr>
              <a:t>GSUSA </a:t>
            </a:r>
            <a:r>
              <a:rPr lang="en-US" sz="1600" dirty="0">
                <a:latin typeface="Trefoil Sans" panose="00000500000000000000" pitchFamily="50" charset="0"/>
              </a:rPr>
              <a:t>approves programs and allow awards to be worn on official uniforms.</a:t>
            </a:r>
          </a:p>
          <a:p>
            <a:endParaRPr lang="en-US" dirty="0">
              <a:latin typeface="Trefoil Sans" panose="00000500000000000000" pitchFamily="50" charset="0"/>
            </a:endParaRP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557" y="2698559"/>
            <a:ext cx="4286613" cy="1132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latin typeface="Trefoil Sans" panose="00000500000000000000" pitchFamily="50" charset="0"/>
              </a:rPr>
              <a:t>“On my honor, I will serve God”</a:t>
            </a:r>
          </a:p>
          <a:p>
            <a:r>
              <a:rPr lang="en-US" sz="1900" i="1" dirty="0" smtClean="0">
                <a:latin typeface="Trefoil Sans" panose="00000500000000000000" pitchFamily="50" charset="0"/>
              </a:rPr>
              <a:t>(The word “God” is allowed to be customized.)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4" y="2698559"/>
            <a:ext cx="4312693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AB7A47-01CD-4193-B6D0-E92128A4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155564"/>
            <a:ext cx="2012950" cy="702436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Closing Ceremony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8323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refoil Sans" panose="00000500000000000000" pitchFamily="50" charset="0"/>
              </a:rPr>
              <a:t>Virtual Friendship Circle  </a:t>
            </a:r>
          </a:p>
          <a:p>
            <a:pPr algn="ctr"/>
            <a:r>
              <a:rPr lang="en-US" sz="2800" dirty="0" smtClean="0">
                <a:latin typeface="Trefoil Sans" panose="00000500000000000000" pitchFamily="50" charset="0"/>
              </a:rPr>
              <a:t>“Make New Friends”</a:t>
            </a:r>
          </a:p>
          <a:p>
            <a:pPr algn="ctr"/>
            <a:endParaRPr lang="en-US" sz="2000" dirty="0">
              <a:latin typeface="Trefoil Sans" panose="00000500000000000000" pitchFamily="50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86263" y="5652888"/>
            <a:ext cx="4778828" cy="52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refoil Sans" panose="00000500000000000000" pitchFamily="50" charset="0"/>
              </a:rPr>
              <a:t>Alberta “Bertie” Swain</a:t>
            </a:r>
          </a:p>
          <a:p>
            <a:r>
              <a:rPr lang="en-US" dirty="0" smtClean="0">
                <a:latin typeface="Trefoil Sans" panose="00000500000000000000" pitchFamily="50" charset="0"/>
              </a:rPr>
              <a:t>aswain@girlscoutsp2p.org </a:t>
            </a:r>
            <a:endParaRPr lang="en-US" dirty="0">
              <a:latin typeface="Trefoil Sans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6439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foil Sans" panose="00000500000000000000" pitchFamily="50" charset="0"/>
              </a:rPr>
              <a:t>Congratulations on earning </a:t>
            </a:r>
            <a:r>
              <a:rPr lang="en-US" sz="2800" b="1" dirty="0" smtClean="0">
                <a:latin typeface="Trefoil Sans" panose="00000500000000000000" pitchFamily="50" charset="0"/>
              </a:rPr>
              <a:t>your</a:t>
            </a:r>
          </a:p>
          <a:p>
            <a:pPr algn="ctr"/>
            <a:r>
              <a:rPr lang="en-US" sz="2800" b="1" dirty="0" smtClean="0">
                <a:latin typeface="Trefoil Sans" panose="00000500000000000000" pitchFamily="50" charset="0"/>
              </a:rPr>
              <a:t>My </a:t>
            </a:r>
            <a:r>
              <a:rPr lang="en-US" sz="2800" b="1" dirty="0">
                <a:latin typeface="Trefoil Sans" panose="00000500000000000000" pitchFamily="50" charset="0"/>
              </a:rPr>
              <a:t>Promise, My Faith Pin!</a:t>
            </a:r>
          </a:p>
        </p:txBody>
      </p:sp>
    </p:spTree>
    <p:extLst>
      <p:ext uri="{BB962C8B-B14F-4D97-AF65-F5344CB8AC3E}">
        <p14:creationId xmlns:p14="http://schemas.microsoft.com/office/powerpoint/2010/main" val="37028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54C5E4-96CF-49ED-963D-750C882496A8}"/>
              </a:ext>
            </a:extLst>
          </p:cNvPr>
          <p:cNvSpPr txBox="1"/>
          <p:nvPr/>
        </p:nvSpPr>
        <p:spPr>
          <a:xfrm>
            <a:off x="-353532" y="2037641"/>
            <a:ext cx="9432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latin typeface="Georgia" panose="02040502050405020303" pitchFamily="18" charset="0"/>
              </a:rPr>
              <a:t> </a:t>
            </a:r>
            <a:endParaRPr lang="en-US" sz="4600" dirty="0"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AB7A47-01CD-4193-B6D0-E92128A4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6155564"/>
            <a:ext cx="2012950" cy="702436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Introductions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120" y="1866699"/>
            <a:ext cx="702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refoil Sans" panose="00000500000000000000" pitchFamily="50" charset="0"/>
              </a:rPr>
              <a:t>Facilitator</a:t>
            </a:r>
            <a:r>
              <a:rPr lang="en-US" dirty="0">
                <a:latin typeface="Trefoil Sans" panose="00000500000000000000" pitchFamily="50" charset="0"/>
              </a:rPr>
              <a:t>:</a:t>
            </a:r>
            <a:r>
              <a:rPr lang="en-US" dirty="0" smtClean="0">
                <a:latin typeface="Trefoil Sans" panose="00000500000000000000" pitchFamily="50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Council Name and Title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efoil Sans" panose="00000500000000000000" pitchFamily="50" charset="0"/>
              </a:rPr>
              <a:t>S</a:t>
            </a:r>
            <a:r>
              <a:rPr lang="en-US" dirty="0" smtClean="0">
                <a:latin typeface="Trefoil Sans" panose="00000500000000000000" pitchFamily="50" charset="0"/>
              </a:rPr>
              <a:t>tate where you reside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“Role” in session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refoil Sans" panose="00000500000000000000" pitchFamily="50" charset="0"/>
              </a:rPr>
              <a:t>Co-facilitator: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Name</a:t>
            </a:r>
            <a:endParaRPr lang="en-US" dirty="0">
              <a:latin typeface="Trefoil Sans" panose="00000500000000000000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refoil Sans" panose="00000500000000000000" pitchFamily="50" charset="0"/>
              </a:rPr>
              <a:t>Council Name and Title </a:t>
            </a:r>
            <a:endParaRPr lang="en-US" dirty="0">
              <a:latin typeface="Trefoil Sans" panose="00000500000000000000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efoil Sans" panose="00000500000000000000" pitchFamily="50" charset="0"/>
              </a:rPr>
              <a:t>State where you reside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refoil Sans" panose="00000500000000000000" pitchFamily="50" charset="0"/>
              </a:rPr>
              <a:t>“Role” in </a:t>
            </a:r>
            <a:r>
              <a:rPr lang="en-US" dirty="0" smtClean="0">
                <a:latin typeface="Trefoil Sans" panose="00000500000000000000" pitchFamily="50" charset="0"/>
              </a:rPr>
              <a:t>session</a:t>
            </a:r>
            <a:endParaRPr lang="en-US" dirty="0">
              <a:latin typeface="Trefoil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“Housekeeping”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978" y="4516992"/>
            <a:ext cx="72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Chat box: Please use chat box when prompted and limit chatter unless it’s to encourage another Girl Scout during the presentation.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330" y="1907925"/>
            <a:ext cx="723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foil Sans" panose="00000500000000000000" pitchFamily="50" charset="0"/>
              </a:rPr>
              <a:t>What does “housekeeping”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2978" y="2695338"/>
            <a:ext cx="635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Have </a:t>
            </a:r>
            <a:r>
              <a:rPr lang="en-US" dirty="0">
                <a:latin typeface="Trefoil Sans" panose="00000500000000000000" pitchFamily="50" charset="0"/>
              </a:rPr>
              <a:t>fun!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2978" y="3104410"/>
            <a:ext cx="635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Practice </a:t>
            </a:r>
            <a:r>
              <a:rPr lang="en-US" dirty="0">
                <a:latin typeface="Trefoil Sans" panose="00000500000000000000" pitchFamily="50" charset="0"/>
              </a:rPr>
              <a:t>our Girl Scout Law:</a:t>
            </a:r>
          </a:p>
          <a:p>
            <a:r>
              <a:rPr lang="en-US" dirty="0">
                <a:latin typeface="Trefoil Sans" panose="00000500000000000000" pitchFamily="50" charset="0"/>
              </a:rPr>
              <a:t>	Respect each other</a:t>
            </a:r>
          </a:p>
          <a:p>
            <a:r>
              <a:rPr lang="en-US" dirty="0">
                <a:latin typeface="Trefoil Sans" panose="00000500000000000000" pitchFamily="50" charset="0"/>
              </a:rPr>
              <a:t>	Be a sister to every Girl Scout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2978" y="4032906"/>
            <a:ext cx="635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Microphone: Please </a:t>
            </a:r>
            <a:r>
              <a:rPr lang="en-US" dirty="0">
                <a:latin typeface="Trefoil Sans" panose="00000500000000000000" pitchFamily="50" charset="0"/>
              </a:rPr>
              <a:t>stay muted unless you are speaking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2978" y="5263494"/>
            <a:ext cx="635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Chaperones </a:t>
            </a:r>
            <a:r>
              <a:rPr lang="en-US" dirty="0">
                <a:latin typeface="Trefoil Sans" panose="00000500000000000000" pitchFamily="50" charset="0"/>
              </a:rPr>
              <a:t>should plan to stay and </a:t>
            </a:r>
            <a:r>
              <a:rPr lang="en-US" dirty="0" smtClean="0">
                <a:latin typeface="Trefoil Sans" panose="00000500000000000000" pitchFamily="50" charset="0"/>
              </a:rPr>
              <a:t>assist their </a:t>
            </a:r>
            <a:r>
              <a:rPr lang="en-US" dirty="0">
                <a:latin typeface="Trefoil Sans" panose="00000500000000000000" pitchFamily="50" charset="0"/>
              </a:rPr>
              <a:t>child during </a:t>
            </a:r>
            <a:r>
              <a:rPr lang="en-US" dirty="0" smtClean="0">
                <a:latin typeface="Trefoil Sans" panose="00000500000000000000" pitchFamily="50" charset="0"/>
              </a:rPr>
              <a:t>the session. (Depends on age of participants.)</a:t>
            </a:r>
            <a:endParaRPr lang="en-US" dirty="0">
              <a:latin typeface="Trefoil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Opening Ceremony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107193"/>
            <a:ext cx="441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Trefoil Sans" panose="00000500000000000000" pitchFamily="50" charset="0"/>
              </a:rPr>
              <a:t>Girl Scout </a:t>
            </a:r>
            <a:r>
              <a:rPr lang="en-US" sz="2000" b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Law</a:t>
            </a:r>
          </a:p>
          <a:p>
            <a:endParaRPr lang="en-US" sz="800" dirty="0">
              <a:solidFill>
                <a:srgbClr val="222222"/>
              </a:solidFill>
              <a:latin typeface="Trefoil Sans" panose="00000500000000000000" pitchFamily="50" charset="0"/>
            </a:endParaRPr>
          </a:p>
          <a:p>
            <a:r>
              <a:rPr lang="en-US" i="1" dirty="0">
                <a:solidFill>
                  <a:srgbClr val="222222"/>
                </a:solidFill>
                <a:latin typeface="Trefoil Sans" panose="00000500000000000000" pitchFamily="50" charset="0"/>
              </a:rPr>
              <a:t>I will do my best to be</a:t>
            </a:r>
            <a:br>
              <a:rPr lang="en-US" i="1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honest and fair,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friendly and helpful,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considerate and caring, 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courageous and strong, and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responsible for what I say and do, 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i="1" dirty="0">
                <a:solidFill>
                  <a:srgbClr val="222222"/>
                </a:solidFill>
                <a:latin typeface="Trefoil Sans" panose="00000500000000000000" pitchFamily="50" charset="0"/>
              </a:rPr>
              <a:t>and to </a:t>
            </a: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/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respect myself and others, 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respect authority,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use resources wisely,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make the world a better place, and </a:t>
            </a:r>
            <a:b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</a:br>
            <a:r>
              <a:rPr lang="en-US" dirty="0">
                <a:solidFill>
                  <a:srgbClr val="222222"/>
                </a:solidFill>
                <a:latin typeface="Trefoil Sans" panose="00000500000000000000" pitchFamily="50" charset="0"/>
              </a:rPr>
              <a:t>    be a sister to every Girl Scout. </a:t>
            </a:r>
            <a:endParaRPr lang="en-US" b="0" i="0" dirty="0">
              <a:solidFill>
                <a:srgbClr val="222222"/>
              </a:solidFill>
              <a:effectLst/>
              <a:latin typeface="Trefoil Sans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050" y="2184137"/>
            <a:ext cx="35757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Trefoil Sans" panose="00000500000000000000" pitchFamily="50" charset="0"/>
              </a:rPr>
              <a:t>Girl Scout </a:t>
            </a:r>
            <a:r>
              <a:rPr lang="en-US" sz="2000" b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Promise</a:t>
            </a:r>
            <a:endParaRPr lang="en-US" sz="2000" b="1" dirty="0">
              <a:solidFill>
                <a:srgbClr val="222222"/>
              </a:solidFill>
              <a:latin typeface="Trefoil Sans" panose="00000500000000000000" pitchFamily="50" charset="0"/>
            </a:endParaRPr>
          </a:p>
          <a:p>
            <a:endParaRPr lang="en-US" sz="800" dirty="0">
              <a:solidFill>
                <a:srgbClr val="222222"/>
              </a:solidFill>
              <a:latin typeface="Trefoil Sans" panose="00000500000000000000" pitchFamily="50" charset="0"/>
            </a:endParaRPr>
          </a:p>
          <a:p>
            <a:r>
              <a:rPr lang="en-US" i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On my honor, I will try:</a:t>
            </a:r>
          </a:p>
          <a:p>
            <a:r>
              <a:rPr lang="en-US" i="1" dirty="0">
                <a:solidFill>
                  <a:srgbClr val="222222"/>
                </a:solidFill>
                <a:latin typeface="Trefoil Sans" panose="00000500000000000000" pitchFamily="50" charset="0"/>
              </a:rPr>
              <a:t> </a:t>
            </a:r>
            <a:r>
              <a:rPr lang="en-US" i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  To serve God and my country,</a:t>
            </a:r>
          </a:p>
          <a:p>
            <a:r>
              <a:rPr lang="en-US" i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   To help people at all times,</a:t>
            </a:r>
          </a:p>
          <a:p>
            <a:r>
              <a:rPr lang="en-US" i="1" dirty="0" smtClean="0">
                <a:solidFill>
                  <a:srgbClr val="222222"/>
                </a:solidFill>
                <a:latin typeface="Trefoil Sans" panose="00000500000000000000" pitchFamily="50" charset="0"/>
              </a:rPr>
              <a:t>   And to live by the Girl Scout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54C5E4-96CF-49ED-963D-750C882496A8}"/>
              </a:ext>
            </a:extLst>
          </p:cNvPr>
          <p:cNvSpPr txBox="1"/>
          <p:nvPr/>
        </p:nvSpPr>
        <p:spPr>
          <a:xfrm>
            <a:off x="642755" y="1910286"/>
            <a:ext cx="777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foil Sans" panose="00000500000000000000" pitchFamily="50" charset="0"/>
              </a:rPr>
              <a:t>Interview Presentations</a:t>
            </a:r>
            <a:endParaRPr lang="en-US" sz="2800" dirty="0">
              <a:solidFill>
                <a:schemeClr val="tx2"/>
              </a:solidFill>
              <a:latin typeface="Trefoil Sans" panose="00000500000000000000" pitchFamily="50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Discover &amp; Connect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3233" y="2661313"/>
            <a:ext cx="7787077" cy="312704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000" dirty="0" smtClean="0">
                <a:latin typeface="Trefoil Sans" panose="00000500000000000000" pitchFamily="50" charset="0"/>
              </a:rPr>
              <a:t>Each participant share the following:</a:t>
            </a:r>
            <a:endParaRPr lang="en-US" sz="800" dirty="0" smtClean="0">
              <a:latin typeface="Trefoil Sans" panose="00000500000000000000" pitchFamily="50" charset="0"/>
            </a:endParaRPr>
          </a:p>
          <a:p>
            <a:pPr marL="688086" lvl="1" indent="-514350">
              <a:buClrTx/>
              <a:buFont typeface="+mj-lt"/>
              <a:buAutoNum type="romanUcPeriod"/>
            </a:pPr>
            <a:r>
              <a:rPr lang="en-US" sz="1600" dirty="0">
                <a:latin typeface="Trefoil Sans" panose="00000500000000000000" pitchFamily="50" charset="0"/>
              </a:rPr>
              <a:t>I</a:t>
            </a:r>
            <a:r>
              <a:rPr lang="en-US" sz="1600" dirty="0" smtClean="0">
                <a:latin typeface="Trefoil Sans" panose="00000500000000000000" pitchFamily="50" charset="0"/>
              </a:rPr>
              <a:t>nterview:</a:t>
            </a:r>
          </a:p>
          <a:p>
            <a:pPr marL="870966" lvl="2" indent="-514350">
              <a:buClrTx/>
              <a:buFont typeface="+mj-lt"/>
              <a:buAutoNum type="romanUcPeriod"/>
            </a:pPr>
            <a:r>
              <a:rPr lang="en-US" sz="1200" dirty="0" smtClean="0">
                <a:latin typeface="Trefoil Sans" panose="00000500000000000000" pitchFamily="50" charset="0"/>
              </a:rPr>
              <a:t>What </a:t>
            </a:r>
            <a:r>
              <a:rPr lang="en-US" sz="1200" dirty="0">
                <a:latin typeface="Trefoil Sans" panose="00000500000000000000" pitchFamily="50" charset="0"/>
              </a:rPr>
              <a:t>is </a:t>
            </a:r>
            <a:r>
              <a:rPr lang="en-US" sz="1200" dirty="0" smtClean="0">
                <a:latin typeface="Trefoil Sans" panose="00000500000000000000" pitchFamily="50" charset="0"/>
              </a:rPr>
              <a:t>your </a:t>
            </a:r>
            <a:r>
              <a:rPr lang="en-US" sz="1200" dirty="0">
                <a:latin typeface="Trefoil Sans" panose="00000500000000000000" pitchFamily="50" charset="0"/>
              </a:rPr>
              <a:t>line of the Girl Scout Law you chose for this project?</a:t>
            </a:r>
          </a:p>
          <a:p>
            <a:pPr marL="870966" lvl="2" indent="-514350">
              <a:buClrTx/>
              <a:buFont typeface="+mj-lt"/>
              <a:buAutoNum type="romanUcPeriod"/>
            </a:pPr>
            <a:r>
              <a:rPr lang="en-US" sz="1200" dirty="0">
                <a:latin typeface="Trefoil Sans" panose="00000500000000000000" pitchFamily="50" charset="0"/>
              </a:rPr>
              <a:t>Who was the person you </a:t>
            </a:r>
            <a:r>
              <a:rPr lang="en-US" sz="1200" dirty="0" smtClean="0">
                <a:latin typeface="Trefoil Sans" panose="00000500000000000000" pitchFamily="50" charset="0"/>
              </a:rPr>
              <a:t>interviewed/researched </a:t>
            </a:r>
            <a:r>
              <a:rPr lang="en-US" sz="1200" dirty="0">
                <a:latin typeface="Trefoil Sans" panose="00000500000000000000" pitchFamily="50" charset="0"/>
              </a:rPr>
              <a:t>about their faith</a:t>
            </a:r>
            <a:r>
              <a:rPr lang="en-US" sz="1200" dirty="0" smtClean="0">
                <a:latin typeface="Trefoil Sans" panose="00000500000000000000" pitchFamily="50" charset="0"/>
              </a:rPr>
              <a:t>?</a:t>
            </a:r>
          </a:p>
          <a:p>
            <a:pPr marL="870966" lvl="2" indent="-514350">
              <a:buClrTx/>
              <a:buFont typeface="+mj-lt"/>
              <a:buAutoNum type="romanUcPeriod"/>
            </a:pPr>
            <a:r>
              <a:rPr lang="en-US" sz="1200" dirty="0" smtClean="0">
                <a:latin typeface="Trefoil Sans" panose="00000500000000000000" pitchFamily="50" charset="0"/>
              </a:rPr>
              <a:t>How do you know them or is there a reason you researched this particular person?</a:t>
            </a:r>
            <a:endParaRPr lang="en-US" sz="1600" dirty="0" smtClean="0">
              <a:latin typeface="Trefoil Sans" panose="00000500000000000000" pitchFamily="50" charset="0"/>
            </a:endParaRPr>
          </a:p>
          <a:p>
            <a:pPr marL="688086" lvl="1" indent="-514350">
              <a:buClrTx/>
              <a:buFont typeface="+mj-lt"/>
              <a:buAutoNum type="romanUcPeriod"/>
            </a:pPr>
            <a:r>
              <a:rPr lang="en-US" sz="1600" dirty="0" smtClean="0">
                <a:latin typeface="Trefoil Sans" panose="00000500000000000000" pitchFamily="50" charset="0"/>
              </a:rPr>
              <a:t>Songs</a:t>
            </a:r>
            <a:r>
              <a:rPr lang="en-US" sz="1600" dirty="0">
                <a:latin typeface="Trefoil Sans" panose="00000500000000000000" pitchFamily="50" charset="0"/>
              </a:rPr>
              <a:t>, Poems, Story </a:t>
            </a:r>
            <a:r>
              <a:rPr lang="en-US" sz="1600" dirty="0" smtClean="0">
                <a:latin typeface="Trefoil Sans" panose="00000500000000000000" pitchFamily="50" charset="0"/>
              </a:rPr>
              <a:t>Sharing</a:t>
            </a:r>
            <a:endParaRPr lang="en-US" sz="1600" dirty="0">
              <a:latin typeface="Trefoil Sans" panose="00000500000000000000" pitchFamily="50" charset="0"/>
            </a:endParaRPr>
          </a:p>
          <a:p>
            <a:pPr marL="0" indent="0">
              <a:buClrTx/>
              <a:buNone/>
            </a:pPr>
            <a:endParaRPr lang="en-US" sz="200" dirty="0" smtClean="0">
              <a:latin typeface="Trefoil Sans" panose="00000500000000000000" pitchFamily="50" charset="0"/>
            </a:endParaRPr>
          </a:p>
          <a:p>
            <a:pPr marL="0" indent="0">
              <a:buClrTx/>
              <a:buNone/>
            </a:pPr>
            <a:r>
              <a:rPr lang="en-US" sz="1800" dirty="0" smtClean="0">
                <a:latin typeface="Trefoil Sans" panose="00000500000000000000" pitchFamily="50" charset="0"/>
              </a:rPr>
              <a:t>When listening to others: (Notes section of sheet)</a:t>
            </a:r>
          </a:p>
          <a:p>
            <a:pPr marL="0" indent="0">
              <a:buClrTx/>
              <a:buNone/>
            </a:pPr>
            <a:r>
              <a:rPr lang="en-US" sz="1600" dirty="0" smtClean="0">
                <a:latin typeface="Trefoil Sans" panose="00000500000000000000" pitchFamily="50" charset="0"/>
              </a:rPr>
              <a:t>	1. What </a:t>
            </a:r>
            <a:r>
              <a:rPr lang="en-US" sz="1600" dirty="0">
                <a:latin typeface="Trefoil Sans" panose="00000500000000000000" pitchFamily="50" charset="0"/>
              </a:rPr>
              <a:t>is something you noticed or liked about someone else’s interview</a:t>
            </a:r>
            <a:r>
              <a:rPr lang="en-US" sz="1600" dirty="0" smtClean="0">
                <a:latin typeface="Trefoil Sans" panose="00000500000000000000" pitchFamily="50" charset="0"/>
              </a:rPr>
              <a:t>? </a:t>
            </a:r>
            <a:endParaRPr lang="en-US" sz="1600" dirty="0">
              <a:latin typeface="Trefoil Sans" panose="00000500000000000000" pitchFamily="50" charset="0"/>
            </a:endParaRPr>
          </a:p>
          <a:p>
            <a:pPr marL="0" indent="0">
              <a:buClrTx/>
              <a:buNone/>
            </a:pPr>
            <a:r>
              <a:rPr lang="en-US" sz="1600" dirty="0" smtClean="0">
                <a:latin typeface="Trefoil Sans" panose="00000500000000000000" pitchFamily="50" charset="0"/>
              </a:rPr>
              <a:t>	2. What </a:t>
            </a:r>
            <a:r>
              <a:rPr lang="en-US" sz="1600" dirty="0">
                <a:latin typeface="Trefoil Sans" panose="00000500000000000000" pitchFamily="50" charset="0"/>
              </a:rPr>
              <a:t>is one thing you </a:t>
            </a:r>
            <a:r>
              <a:rPr lang="en-US" sz="1600" dirty="0" smtClean="0">
                <a:latin typeface="Trefoil Sans" panose="00000500000000000000" pitchFamily="50" charset="0"/>
              </a:rPr>
              <a:t>have learned that you can use in your life?</a:t>
            </a:r>
            <a:endParaRPr lang="en-US" sz="1600" dirty="0">
              <a:latin typeface="Trefoil Sans" panose="00000500000000000000" pitchFamily="50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457200" indent="-457200">
              <a:buFont typeface="Tw Cen MT" panose="020B0602020104020603" pitchFamily="34" charset="0"/>
              <a:buAutoNum type="arabicPeriod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Tw Cen MT" panose="020B0602020104020603" pitchFamily="34" charset="0"/>
              <a:buAutoNum type="arabicPeriod"/>
            </a:pPr>
            <a:endParaRPr lang="en-US" sz="2000" dirty="0">
              <a:solidFill>
                <a:srgbClr val="3300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7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Discover &amp; Connect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0" y="2256508"/>
            <a:ext cx="1952407" cy="29399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5" y="2273638"/>
            <a:ext cx="1898460" cy="2905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12" y="2273638"/>
            <a:ext cx="1882403" cy="2937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45" y="2273638"/>
            <a:ext cx="2015599" cy="305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0525" y="4790364"/>
            <a:ext cx="637802" cy="406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5146" y="4703310"/>
            <a:ext cx="514101" cy="406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5614" y="4787471"/>
            <a:ext cx="514101" cy="406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9644" y="4906341"/>
            <a:ext cx="612300" cy="406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5920" y="1651379"/>
            <a:ext cx="8552420" cy="6226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Trefoil Sans" panose="00000500000000000000" pitchFamily="50" charset="0"/>
              </a:rPr>
              <a:t>Make a Keepsake</a:t>
            </a:r>
          </a:p>
          <a:p>
            <a:pPr marL="0" indent="0" algn="ctr">
              <a:buFont typeface="Tw Cen MT" panose="020B0602020104020603" pitchFamily="34" charset="0"/>
              <a:buNone/>
            </a:pPr>
            <a:endParaRPr lang="en-US" sz="1000" dirty="0" smtClean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173736" lvl="1" indent="0">
              <a:buClrTx/>
              <a:buNone/>
            </a:pPr>
            <a:endParaRPr lang="en-US" sz="2000" dirty="0">
              <a:latin typeface="Trefoil Sans" panose="00000500000000000000" pitchFamily="50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630936" lvl="1" indent="-457200">
              <a:buClrTx/>
              <a:buFont typeface="+mj-lt"/>
              <a:buAutoNum type="romanU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refoil Sans" panose="00000500000000000000" pitchFamily="50" charset="0"/>
            </a:endParaRPr>
          </a:p>
          <a:p>
            <a:pPr marL="457200" indent="-457200">
              <a:buFont typeface="Tw Cen MT" panose="020B0602020104020603" pitchFamily="34" charset="0"/>
              <a:buAutoNum type="arabicPeriod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Tw Cen MT" panose="020B0602020104020603" pitchFamily="34" charset="0"/>
              <a:buAutoNum type="arabicPeriod"/>
            </a:pPr>
            <a:endParaRPr lang="en-US" sz="2000" dirty="0">
              <a:solidFill>
                <a:srgbClr val="33003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307" y="3338954"/>
            <a:ext cx="79236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endParaRPr lang="en-US" sz="800" dirty="0">
              <a:latin typeface="Trefoil Sans" panose="00000500000000000000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r>
              <a:rPr lang="en-US" sz="2000" dirty="0" smtClean="0">
                <a:latin typeface="Trefoil Sans" panose="00000500000000000000" pitchFamily="50" charset="0"/>
              </a:rPr>
              <a:t>When Complete:</a:t>
            </a:r>
          </a:p>
          <a:p>
            <a:pPr marL="973836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Take a picture of keepsake</a:t>
            </a:r>
          </a:p>
          <a:p>
            <a:pPr marL="973836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refoil Sans" panose="00000500000000000000" pitchFamily="50" charset="0"/>
              </a:rPr>
              <a:t>U</a:t>
            </a:r>
            <a:r>
              <a:rPr lang="en-US" sz="1600" dirty="0" smtClean="0">
                <a:latin typeface="Trefoil Sans" panose="00000500000000000000" pitchFamily="50" charset="0"/>
              </a:rPr>
              <a:t>pload to our council’s “</a:t>
            </a:r>
            <a:r>
              <a:rPr lang="en-US" sz="1600" dirty="0" err="1" smtClean="0">
                <a:latin typeface="Trefoil Sans" panose="00000500000000000000" pitchFamily="50" charset="0"/>
              </a:rPr>
              <a:t>Kudoboard</a:t>
            </a:r>
            <a:r>
              <a:rPr lang="en-US" sz="1600" dirty="0" smtClean="0">
                <a:latin typeface="Trefoil Sans" panose="00000500000000000000" pitchFamily="50" charset="0"/>
              </a:rPr>
              <a:t>” </a:t>
            </a:r>
          </a:p>
          <a:p>
            <a:pPr marL="1431036" lvl="3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Link is included in your 2</a:t>
            </a:r>
            <a:r>
              <a:rPr lang="en-US" sz="1600" baseline="30000" dirty="0" smtClean="0">
                <a:latin typeface="Trefoil Sans" panose="00000500000000000000" pitchFamily="50" charset="0"/>
              </a:rPr>
              <a:t>nd</a:t>
            </a:r>
            <a:r>
              <a:rPr lang="en-US" sz="1600" dirty="0" smtClean="0">
                <a:latin typeface="Trefoil Sans" panose="00000500000000000000" pitchFamily="50" charset="0"/>
              </a:rPr>
              <a:t> confirmation email.</a:t>
            </a:r>
          </a:p>
          <a:p>
            <a:pPr marL="1431036" lvl="3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refoil Sans" panose="00000500000000000000" pitchFamily="50" charset="0"/>
              </a:rPr>
              <a:t>LINK</a:t>
            </a:r>
            <a:r>
              <a:rPr lang="en-US" sz="1600" b="1" dirty="0">
                <a:latin typeface="Trefoil Sans" panose="00000500000000000000" pitchFamily="50" charset="0"/>
              </a:rPr>
              <a:t>: </a:t>
            </a:r>
            <a:r>
              <a:rPr lang="en-US" sz="1600" dirty="0">
                <a:latin typeface="Trefoil Sans" panose="00000500000000000000" pitchFamily="50" charset="0"/>
              </a:rPr>
              <a:t>https</a:t>
            </a:r>
            <a:r>
              <a:rPr lang="en-US" sz="1600" dirty="0" smtClean="0">
                <a:latin typeface="Trefoil Sans" panose="00000500000000000000" pitchFamily="50" charset="0"/>
              </a:rPr>
              <a:t>:______________________</a:t>
            </a:r>
          </a:p>
          <a:p>
            <a:pPr marL="973836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Message field</a:t>
            </a:r>
            <a:endParaRPr lang="en-US" sz="1600" dirty="0">
              <a:latin typeface="Trefoil Sans" panose="00000500000000000000" pitchFamily="50" charset="0"/>
            </a:endParaRPr>
          </a:p>
          <a:p>
            <a:pPr marL="1431036" lvl="3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Include any of the following: </a:t>
            </a:r>
          </a:p>
          <a:p>
            <a:pPr marL="1888236" lvl="4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First name and last initial</a:t>
            </a:r>
          </a:p>
          <a:p>
            <a:pPr marL="1888236" lvl="4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Troop # &amp; State where you live</a:t>
            </a:r>
          </a:p>
          <a:p>
            <a:pPr marL="1888236" lvl="4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refoil Sans" panose="00000500000000000000" pitchFamily="50" charset="0"/>
              </a:rPr>
              <a:t>Line of Girl Scout Law you chose and/or Favorite </a:t>
            </a:r>
            <a:r>
              <a:rPr lang="en-US" sz="1600" dirty="0">
                <a:latin typeface="Trefoil Sans" panose="00000500000000000000" pitchFamily="50" charset="0"/>
              </a:rPr>
              <a:t>Q</a:t>
            </a:r>
            <a:r>
              <a:rPr lang="en-US" sz="1600" dirty="0" smtClean="0">
                <a:latin typeface="Trefoil Sans" panose="00000500000000000000" pitchFamily="50" charset="0"/>
              </a:rPr>
              <a:t>uote</a:t>
            </a:r>
            <a:endParaRPr lang="en-US" sz="1600" dirty="0">
              <a:latin typeface="Trefoil Sans" panose="00000500000000000000" pitchFamily="50" charset="0"/>
            </a:endParaRPr>
          </a:p>
          <a:p>
            <a:pPr marL="1431036" lvl="3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refoil Sans" panose="00000500000000000000" pitchFamily="50" charset="0"/>
            </a:endParaRPr>
          </a:p>
          <a:p>
            <a:pPr marL="973836" lvl="2" indent="-342900">
              <a:buFont typeface="Arial" panose="020B0604020202020204" pitchFamily="34" charset="0"/>
              <a:buChar char="•"/>
            </a:pPr>
            <a:endParaRPr lang="en-US" sz="2000" dirty="0">
              <a:latin typeface="Trefoil Sans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588" t="21443" r="11035" b="16774"/>
          <a:stretch/>
        </p:blipFill>
        <p:spPr>
          <a:xfrm>
            <a:off x="6410212" y="4574179"/>
            <a:ext cx="2488128" cy="1192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07" y="2273999"/>
            <a:ext cx="8022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dirty="0">
                <a:latin typeface="Trefoil Sans" panose="00000500000000000000" pitchFamily="50" charset="0"/>
              </a:rPr>
              <a:t>Keepsake Ideas: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refoil Sans" panose="00000500000000000000" pitchFamily="50" charset="0"/>
              </a:rPr>
              <a:t>Poster, drawing, painting,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refoil Sans" panose="00000500000000000000" pitchFamily="50" charset="0"/>
              </a:rPr>
              <a:t>Journal, scrapbook, collage,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refoil Sans" panose="00000500000000000000" pitchFamily="50" charset="0"/>
              </a:rPr>
              <a:t>Include: Inspirational quotes by women, verses/words from religious instructions/leaders, etc.</a:t>
            </a:r>
          </a:p>
        </p:txBody>
      </p:sp>
    </p:spTree>
    <p:extLst>
      <p:ext uri="{BB962C8B-B14F-4D97-AF65-F5344CB8AC3E}">
        <p14:creationId xmlns:p14="http://schemas.microsoft.com/office/powerpoint/2010/main" val="34122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798" y="1967811"/>
            <a:ext cx="668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foil Sans" panose="00000500000000000000" pitchFamily="50" charset="0"/>
              </a:rPr>
              <a:t>Girl Scout Faith Engagement Opportunities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48" y="4741434"/>
            <a:ext cx="2277727" cy="933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3" y="2968611"/>
            <a:ext cx="1652461" cy="1439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571" y="2617092"/>
            <a:ext cx="642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“My </a:t>
            </a:r>
            <a:r>
              <a:rPr lang="en-US" dirty="0">
                <a:latin typeface="Trefoil Sans" panose="00000500000000000000" pitchFamily="50" charset="0"/>
              </a:rPr>
              <a:t>Promise, My </a:t>
            </a:r>
            <a:r>
              <a:rPr lang="en-US" dirty="0" smtClean="0">
                <a:latin typeface="Trefoil Sans" panose="00000500000000000000" pitchFamily="50" charset="0"/>
              </a:rPr>
              <a:t>Faith” Pin </a:t>
            </a:r>
            <a:endParaRPr lang="en-US" dirty="0">
              <a:latin typeface="Trefoil Sans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572" y="3030894"/>
            <a:ext cx="642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>
                <a:latin typeface="Trefoil Sans" panose="00000500000000000000" pitchFamily="50" charset="0"/>
              </a:rPr>
              <a:t>Religious Awards (PRAYPUB.ORG)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572" y="3874268"/>
            <a:ext cx="509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Troop </a:t>
            </a:r>
            <a:r>
              <a:rPr lang="en-US" dirty="0">
                <a:latin typeface="Trefoil Sans" panose="00000500000000000000" pitchFamily="50" charset="0"/>
              </a:rPr>
              <a:t>faith-based activities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572" y="3448718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latin typeface="Trefoil Sans" panose="00000500000000000000" pitchFamily="50" charset="0"/>
              </a:rPr>
              <a:t>Girl Scout Sunday</a:t>
            </a:r>
            <a:endParaRPr lang="en-US" dirty="0">
              <a:latin typeface="Trefoil Sans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571" y="4307851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>
                <a:latin typeface="Trefoil Sans" panose="00000500000000000000" pitchFamily="50" charset="0"/>
              </a:rPr>
              <a:t>P2P Faith-based Events – “Girls of Faith”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572" y="4781235"/>
            <a:ext cx="41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dirty="0">
                <a:latin typeface="Trefoil Sans" panose="00000500000000000000" pitchFamily="50" charset="0"/>
              </a:rPr>
              <a:t>GSUSA – Virtual Opportunities</a:t>
            </a:r>
            <a:endParaRPr lang="en-US" dirty="0">
              <a:solidFill>
                <a:schemeClr val="tx2"/>
              </a:solidFill>
              <a:latin typeface="Trefoil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908" t="37027" r="38578" b="5271"/>
          <a:stretch/>
        </p:blipFill>
        <p:spPr>
          <a:xfrm>
            <a:off x="6755826" y="4507178"/>
            <a:ext cx="1640411" cy="2171940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eorgia" panose="02040502050405020303" pitchFamily="18" charset="0"/>
                <a:cs typeface="Arial" panose="020B0604020202020204" pitchFamily="34" charset="0"/>
              </a:rPr>
              <a:t>Take Action </a:t>
            </a:r>
            <a:endParaRPr lang="en-US" sz="4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863" t="37303" r="37972" b="6030"/>
          <a:stretch/>
        </p:blipFill>
        <p:spPr>
          <a:xfrm rot="313583">
            <a:off x="3325881" y="4451941"/>
            <a:ext cx="1700681" cy="2154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819" t="14937" r="37864" b="27113"/>
          <a:stretch/>
        </p:blipFill>
        <p:spPr>
          <a:xfrm rot="21411443">
            <a:off x="1023759" y="2974680"/>
            <a:ext cx="2380473" cy="3064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6890" t="13647" r="37835" b="28747"/>
          <a:stretch/>
        </p:blipFill>
        <p:spPr>
          <a:xfrm rot="291165">
            <a:off x="5344172" y="1643617"/>
            <a:ext cx="2350285" cy="3013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893" y="1454484"/>
            <a:ext cx="849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dirty="0">
                <a:latin typeface="Trefoil Sans" panose="00000500000000000000" pitchFamily="50" charset="0"/>
              </a:rPr>
              <a:t>R</a:t>
            </a:r>
            <a:r>
              <a:rPr lang="en-US" sz="2800" dirty="0" smtClean="0">
                <a:latin typeface="Trefoil Sans" panose="00000500000000000000" pitchFamily="50" charset="0"/>
              </a:rPr>
              <a:t>eligious </a:t>
            </a:r>
            <a:r>
              <a:rPr lang="en-US" sz="2800" dirty="0">
                <a:latin typeface="Trefoil Sans" panose="00000500000000000000" pitchFamily="50" charset="0"/>
              </a:rPr>
              <a:t>R</a:t>
            </a:r>
            <a:r>
              <a:rPr lang="en-US" sz="2800" dirty="0" smtClean="0">
                <a:latin typeface="Trefoil Sans" panose="00000500000000000000" pitchFamily="50" charset="0"/>
              </a:rPr>
              <a:t>ecognition </a:t>
            </a:r>
            <a:r>
              <a:rPr lang="en-US" sz="2800" dirty="0">
                <a:latin typeface="Trefoil Sans" panose="00000500000000000000" pitchFamily="50" charset="0"/>
              </a:rPr>
              <a:t>P</a:t>
            </a:r>
            <a:r>
              <a:rPr lang="en-US" sz="2800" dirty="0" smtClean="0">
                <a:latin typeface="Trefoil Sans" panose="00000500000000000000" pitchFamily="50" charset="0"/>
              </a:rPr>
              <a:t>rograms</a:t>
            </a:r>
            <a:endParaRPr lang="en-US" sz="2800" dirty="0">
              <a:latin typeface="Trefoil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45" y="1992706"/>
            <a:ext cx="905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dirty="0" smtClean="0">
                <a:latin typeface="Trefoil Sans" panose="00000500000000000000" pitchFamily="50" charset="0"/>
              </a:rPr>
              <a:t>PRAYPUB.ORG</a:t>
            </a:r>
            <a:endParaRPr lang="en-US" sz="2400" dirty="0">
              <a:latin typeface="Trefoil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_pink header_v1">
  <a:themeElements>
    <a:clrScheme name="GS-Brand-Theme">
      <a:dk1>
        <a:sysClr val="windowText" lastClr="000000"/>
      </a:dk1>
      <a:lt1>
        <a:sysClr val="window" lastClr="FFFFFF"/>
      </a:lt1>
      <a:dk2>
        <a:srgbClr val="00AE58"/>
      </a:dk2>
      <a:lt2>
        <a:srgbClr val="C7C8CA"/>
      </a:lt2>
      <a:accent1>
        <a:srgbClr val="00AAE5"/>
      </a:accent1>
      <a:accent2>
        <a:srgbClr val="EC008B"/>
      </a:accent2>
      <a:accent3>
        <a:srgbClr val="B2D235"/>
      </a:accent3>
      <a:accent4>
        <a:srgbClr val="FAA61A"/>
      </a:accent4>
      <a:accent5>
        <a:srgbClr val="6E298D"/>
      </a:accent5>
      <a:accent6>
        <a:srgbClr val="004E99"/>
      </a:accent6>
      <a:hlink>
        <a:srgbClr val="004E99"/>
      </a:hlink>
      <a:folHlink>
        <a:srgbClr val="6E29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7bf323-ee9a-42bd-9545-55770b82aeca">
      <Value>4</Value>
      <Value>2</Value>
      <Value>1</Value>
    </TaxCatchAll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Council Sharing</TermName>
          <TermId xmlns="http://schemas.microsoft.com/office/infopath/2007/PartnerControls">727af578-e520-45d2-be3e-bf0691259dc6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3A1E7C6C0B445D41954523788FDAC128" ma:contentTypeVersion="3" ma:contentTypeDescription="" ma:contentTypeScope="" ma:versionID="3d6f174977c3c6f6a4d82f7548013e90">
  <xsd:schema xmlns:xsd="http://www.w3.org/2001/XMLSchema" xmlns:xs="http://www.w3.org/2001/XMLSchema" xmlns:p="http://schemas.microsoft.com/office/2006/metadata/properties" xmlns:ns2="d47bf323-ee9a-42bd-9545-55770b82aeca" targetNamespace="http://schemas.microsoft.com/office/2006/metadata/properties" ma:root="true" ma:fieldsID="3efd6ee58a2cc10f8a6aef8c67d8c16c" ns2:_="">
    <xsd:import namespace="d47bf323-ee9a-42bd-9545-55770b82aeca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5bdec42-587a-42c4-b5eb-1dc1515379cc}" ma:internalName="TaxCatchAll" ma:showField="CatchAllData" ma:web="fd7cdad8-0f9a-4e33-b67d-48b653faf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5bdec42-587a-42c4-b5eb-1dc1515379cc}" ma:internalName="TaxCatchAllLabel" ma:readOnly="true" ma:showField="CatchAllDataLabel" ma:web="fd7cdad8-0f9a-4e33-b67d-48b653faf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readOnly="false" ma:default="1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2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Props1.xml><?xml version="1.0" encoding="utf-8"?>
<ds:datastoreItem xmlns:ds="http://schemas.openxmlformats.org/officeDocument/2006/customXml" ds:itemID="{12EFFDEA-CC6D-4984-A6FB-13083DFFEBB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schemas.microsoft.com/sharepoint/v3"/>
    <ds:schemaRef ds:uri="9436cca7-497b-488f-b040-fe6aeb58aff3"/>
    <ds:schemaRef ds:uri="http://purl.org/dc/terms/"/>
    <ds:schemaRef ds:uri="b9292725-034d-45f3-a9ab-f7e9bc574b2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C5BD4D-4C2F-4B1D-8C6A-B33E6FF53001}"/>
</file>

<file path=customXml/itemProps3.xml><?xml version="1.0" encoding="utf-8"?>
<ds:datastoreItem xmlns:ds="http://schemas.openxmlformats.org/officeDocument/2006/customXml" ds:itemID="{5ED60C5B-5577-47F7-B0CE-3FFBEB48B5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D49554-6FCC-43A7-970B-4CE1A0CD27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16525</TotalTime>
  <Words>1259</Words>
  <Application>Microsoft Office PowerPoint</Application>
  <PresentationFormat>On-screen Show (4:3)</PresentationFormat>
  <Paragraphs>263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STIXGeneral-Regular</vt:lpstr>
      <vt:lpstr>Trefoil Sans</vt:lpstr>
      <vt:lpstr>Trefoil Sans SemiBold</vt:lpstr>
      <vt:lpstr>Tw Cen MT</vt:lpstr>
      <vt:lpstr>Wingdings</vt:lpstr>
      <vt:lpstr>Wingdings 3</vt:lpstr>
      <vt:lpstr>Presentation1_pink header_v1</vt:lpstr>
      <vt:lpstr>Welcome!     “My Promise, My Faith” </vt:lpstr>
      <vt:lpstr>Introductions</vt:lpstr>
      <vt:lpstr>“Housekeeping” </vt:lpstr>
      <vt:lpstr>Opening Ceremony </vt:lpstr>
      <vt:lpstr>Discover &amp; Connect</vt:lpstr>
      <vt:lpstr>Discover &amp; Connect </vt:lpstr>
      <vt:lpstr>Take Action </vt:lpstr>
      <vt:lpstr>Take Action </vt:lpstr>
      <vt:lpstr>Take Action </vt:lpstr>
      <vt:lpstr>Take Action </vt:lpstr>
      <vt:lpstr>Take Action </vt:lpstr>
      <vt:lpstr>Take Action </vt:lpstr>
      <vt:lpstr>Take Action </vt:lpstr>
      <vt:lpstr>Closing Ceremony </vt:lpstr>
    </vt:vector>
  </TitlesOfParts>
  <Company>Girl Scouts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Oliver</dc:creator>
  <cp:lastModifiedBy>GSCP2P_Guest</cp:lastModifiedBy>
  <cp:revision>1670</cp:revision>
  <cp:lastPrinted>2020-05-02T16:10:11Z</cp:lastPrinted>
  <dcterms:created xsi:type="dcterms:W3CDTF">2015-02-02T19:46:37Z</dcterms:created>
  <dcterms:modified xsi:type="dcterms:W3CDTF">2020-05-19T19:43:39Z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0x01010070C43DAE53F2384CA62DA8215B356801003A1E7C6C0B445D41954523788FDAC128</vt:lpwstr>
  </property>
  <property fmtid="{D5CDD505-2E9C-101B-9397-08002B2CF9AE}" pid="3" name="Keyword">
    <vt:lpwstr>257;#Training|a64343e3-4067-4840-b34c-0ac6285262e6</vt:lpwstr>
  </property>
  <property fmtid="{D5CDD505-2E9C-101B-9397-08002B2CF9AE}" pid="4" name="Department">
    <vt:lpwstr>220;#Marketing and Communications|95d8120f-239d-4397-a976-5a9f02a7ba6f;#312;#Recruitment|06a654b9-efd8-4f99-ad58-ce20115541c6</vt:lpwstr>
  </property>
  <property fmtid="{D5CDD505-2E9C-101B-9397-08002B2CF9AE}" pid="5" name="Lang">
    <vt:lpwstr>2;#English|306990a2-1c68-4be3-8e3e-fdd9af238ad9</vt:lpwstr>
  </property>
  <property fmtid="{D5CDD505-2E9C-101B-9397-08002B2CF9AE}" pid="6" name="Topic">
    <vt:lpwstr>4;#Council Sharing|727af578-e520-45d2-be3e-bf0691259dc6</vt:lpwstr>
  </property>
  <property fmtid="{D5CDD505-2E9C-101B-9397-08002B2CF9AE}" pid="7" name="Program Levels">
    <vt:lpwstr/>
  </property>
  <property fmtid="{D5CDD505-2E9C-101B-9397-08002B2CF9AE}" pid="8" name="Year">
    <vt:lpwstr>1;#2020|34988d27-d44c-4e36-a388-01c80be96d50</vt:lpwstr>
  </property>
  <property fmtid="{D5CDD505-2E9C-101B-9397-08002B2CF9AE}" pid="9" name="Council">
    <vt:lpwstr/>
  </property>
  <property fmtid="{D5CDD505-2E9C-101B-9397-08002B2CF9AE}" pid="10" name="Audience">
    <vt:lpwstr/>
  </property>
  <property fmtid="{D5CDD505-2E9C-101B-9397-08002B2CF9AE}" pid="11" name="Fiscal Year">
    <vt:lpwstr/>
  </property>
</Properties>
</file>